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71" r:id="rId9"/>
    <p:sldId id="263" r:id="rId10"/>
    <p:sldId id="264" r:id="rId11"/>
    <p:sldId id="265" r:id="rId12"/>
    <p:sldId id="266" r:id="rId13"/>
    <p:sldId id="267" r:id="rId14"/>
    <p:sldId id="268" r:id="rId15"/>
    <p:sldId id="269" r:id="rId16"/>
    <p:sldId id="270" r:id="rId17"/>
  </p:sldIdLst>
  <p:sldSz cx="18288000" cy="10287000"/>
  <p:notesSz cx="6858000" cy="9144000"/>
  <p:embeddedFontLst>
    <p:embeddedFont>
      <p:font typeface="Garet" panose="020B0604020202020204" charset="0"/>
      <p:regular r:id="rId18"/>
    </p:embeddedFont>
    <p:embeddedFont>
      <p:font typeface="Garet Bold" panose="020B0604020202020204" charset="0"/>
      <p:regular r:id="rId19"/>
    </p:embeddedFont>
    <p:embeddedFont>
      <p:font typeface="Montserrat Semi-Bold" panose="020B0604020202020204" charset="0"/>
      <p:regular r:id="rId20"/>
    </p:embeddedFont>
    <p:embeddedFont>
      <p:font typeface="Open Sans" panose="020B0606030504020204" pitchFamily="34" charset="0"/>
      <p:regular r:id="rId21"/>
    </p:embeddedFont>
    <p:embeddedFont>
      <p:font typeface="Open Sans Bold" panose="020B0806030504020204" charset="0"/>
      <p:regular r:id="rId22"/>
    </p:embeddedFont>
    <p:embeddedFont>
      <p:font typeface="Open Sans Medium"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www.walmart.com" TargetMode="Externa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842469" y="0"/>
            <a:ext cx="5416831" cy="12022429"/>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13405" r="-119513"/>
              </a:stretch>
            </a:blipFill>
          </p:spPr>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071CE"/>
            </a:solidFill>
          </p:spPr>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842469" cy="3177813"/>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71CE"/>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071CE"/>
            </a:solidFill>
          </p:spPr>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853887" y="786854"/>
            <a:ext cx="1977164" cy="1977164"/>
            <a:chOff x="0" y="0"/>
            <a:chExt cx="812800" cy="812800"/>
          </a:xfrm>
        </p:grpSpPr>
        <p:sp>
          <p:nvSpPr>
            <p:cNvPr id="17" name="Freeform 17"/>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071CE">
                <a:alpha val="29804"/>
              </a:srgbClr>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624423" y="8453849"/>
            <a:ext cx="488488" cy="488488"/>
          </a:xfrm>
          <a:custGeom>
            <a:avLst/>
            <a:gdLst/>
            <a:ahLst/>
            <a:cxnLst/>
            <a:rect l="l" t="t" r="r" b="b"/>
            <a:pathLst>
              <a:path w="488488" h="488488">
                <a:moveTo>
                  <a:pt x="0" y="0"/>
                </a:moveTo>
                <a:lnTo>
                  <a:pt x="488488" y="0"/>
                </a:lnTo>
                <a:lnTo>
                  <a:pt x="488488" y="488489"/>
                </a:lnTo>
                <a:lnTo>
                  <a:pt x="0" y="4884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0" name="Group 20"/>
          <p:cNvGrpSpPr/>
          <p:nvPr/>
        </p:nvGrpSpPr>
        <p:grpSpPr>
          <a:xfrm>
            <a:off x="8484493" y="9014056"/>
            <a:ext cx="2545888" cy="254588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624423" y="292643"/>
            <a:ext cx="4800339" cy="2239283"/>
          </a:xfrm>
          <a:custGeom>
            <a:avLst/>
            <a:gdLst/>
            <a:ahLst/>
            <a:cxnLst/>
            <a:rect l="l" t="t" r="r" b="b"/>
            <a:pathLst>
              <a:path w="4800339" h="2239283">
                <a:moveTo>
                  <a:pt x="0" y="0"/>
                </a:moveTo>
                <a:lnTo>
                  <a:pt x="4800339" y="0"/>
                </a:lnTo>
                <a:lnTo>
                  <a:pt x="4800339" y="2239283"/>
                </a:lnTo>
                <a:lnTo>
                  <a:pt x="0" y="2239283"/>
                </a:lnTo>
                <a:lnTo>
                  <a:pt x="0" y="0"/>
                </a:lnTo>
                <a:close/>
              </a:path>
            </a:pathLst>
          </a:custGeom>
          <a:blipFill>
            <a:blip r:embed="rId5"/>
            <a:stretch>
              <a:fillRect/>
            </a:stretch>
          </a:blipFill>
        </p:spPr>
      </p:sp>
      <p:sp>
        <p:nvSpPr>
          <p:cNvPr id="24" name="TextBox 24"/>
          <p:cNvSpPr txBox="1"/>
          <p:nvPr/>
        </p:nvSpPr>
        <p:spPr>
          <a:xfrm>
            <a:off x="2293629" y="8479654"/>
            <a:ext cx="5102540" cy="389255"/>
          </a:xfrm>
          <a:prstGeom prst="rect">
            <a:avLst/>
          </a:prstGeom>
        </p:spPr>
        <p:txBody>
          <a:bodyPr lIns="0" tIns="0" rIns="0" bIns="0" rtlCol="0" anchor="t">
            <a:spAutoFit/>
          </a:bodyPr>
          <a:lstStyle/>
          <a:p>
            <a:pPr>
              <a:lnSpc>
                <a:spcPts val="3220"/>
              </a:lnSpc>
            </a:pPr>
            <a:r>
              <a:rPr lang="en-US" sz="2300" u="sng">
                <a:solidFill>
                  <a:srgbClr val="000000"/>
                </a:solidFill>
                <a:latin typeface="Garet"/>
                <a:hlinkClick r:id="rId6" tooltip="https://www.walmart.com"/>
              </a:rPr>
              <a:t>www.walmart.com</a:t>
            </a:r>
          </a:p>
        </p:txBody>
      </p:sp>
      <p:sp>
        <p:nvSpPr>
          <p:cNvPr id="25" name="TextBox 25"/>
          <p:cNvSpPr txBox="1"/>
          <p:nvPr/>
        </p:nvSpPr>
        <p:spPr>
          <a:xfrm>
            <a:off x="1523411" y="3575354"/>
            <a:ext cx="8795646" cy="2435860"/>
          </a:xfrm>
          <a:prstGeom prst="rect">
            <a:avLst/>
          </a:prstGeom>
        </p:spPr>
        <p:txBody>
          <a:bodyPr lIns="0" tIns="0" rIns="0" bIns="0" rtlCol="0" anchor="t">
            <a:spAutoFit/>
          </a:bodyPr>
          <a:lstStyle/>
          <a:p>
            <a:pPr>
              <a:lnSpc>
                <a:spcPts val="6440"/>
              </a:lnSpc>
            </a:pPr>
            <a:r>
              <a:rPr lang="en-US" sz="5600">
                <a:solidFill>
                  <a:srgbClr val="000000"/>
                </a:solidFill>
                <a:latin typeface="Garet Bold"/>
              </a:rPr>
              <a:t>WALMART INC. BUSINESS AND FINANCIAL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1C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FFFFFF"/>
            </a:solidFill>
          </p:spPr>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859729" y="8293335"/>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8ECEC"/>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196923" y="306930"/>
            <a:ext cx="10769833" cy="1052196"/>
          </a:xfrm>
          <a:prstGeom prst="rect">
            <a:avLst/>
          </a:prstGeom>
        </p:spPr>
        <p:txBody>
          <a:bodyPr lIns="0" tIns="0" rIns="0" bIns="0" rtlCol="0" anchor="t">
            <a:spAutoFit/>
          </a:bodyPr>
          <a:lstStyle/>
          <a:p>
            <a:pPr algn="ctr">
              <a:lnSpc>
                <a:spcPts val="8679"/>
              </a:lnSpc>
            </a:pPr>
            <a:r>
              <a:rPr lang="en-US" sz="6199" spc="123">
                <a:solidFill>
                  <a:srgbClr val="FEC221"/>
                </a:solidFill>
                <a:latin typeface="Garet Bold"/>
              </a:rPr>
              <a:t>WACC ANALYSIS</a:t>
            </a:r>
          </a:p>
        </p:txBody>
      </p:sp>
      <p:sp>
        <p:nvSpPr>
          <p:cNvPr id="9" name="TextBox 9"/>
          <p:cNvSpPr txBox="1"/>
          <p:nvPr/>
        </p:nvSpPr>
        <p:spPr>
          <a:xfrm>
            <a:off x="381000" y="1985644"/>
            <a:ext cx="8763000" cy="7218964"/>
          </a:xfrm>
          <a:prstGeom prst="rect">
            <a:avLst/>
          </a:prstGeom>
        </p:spPr>
        <p:txBody>
          <a:bodyPr wrap="square" lIns="0" tIns="0" rIns="0" bIns="0" rtlCol="0" anchor="t">
            <a:spAutoFit/>
          </a:bodyPr>
          <a:lstStyle/>
          <a:p>
            <a:pPr algn="just">
              <a:lnSpc>
                <a:spcPts val="4804"/>
              </a:lnSpc>
            </a:pPr>
            <a:r>
              <a:rPr lang="en-US" sz="3099" dirty="0">
                <a:solidFill>
                  <a:srgbClr val="FFFFFF"/>
                </a:solidFill>
                <a:latin typeface="Open Sans Bold"/>
              </a:rPr>
              <a:t>WACC:</a:t>
            </a:r>
          </a:p>
          <a:p>
            <a:pPr marL="669286" lvl="1" indent="-334643" algn="just">
              <a:lnSpc>
                <a:spcPct val="150000"/>
              </a:lnSpc>
              <a:buFont typeface="Arial"/>
              <a:buChar char="•"/>
            </a:pPr>
            <a:r>
              <a:rPr lang="en-US" sz="3099" dirty="0">
                <a:solidFill>
                  <a:srgbClr val="FEC221"/>
                </a:solidFill>
                <a:latin typeface="Open Sans"/>
              </a:rPr>
              <a:t>The Weighted Average Cost of Capital (WACC) is a financial metric that provides the blended cost of a company's equity and debt financing, serving as a discount rate for investment analysis and valuation.</a:t>
            </a:r>
          </a:p>
          <a:p>
            <a:pPr marL="669286" lvl="1" indent="-334643" algn="just">
              <a:lnSpc>
                <a:spcPts val="4804"/>
              </a:lnSpc>
              <a:buFont typeface="Arial"/>
              <a:buChar char="•"/>
            </a:pPr>
            <a:r>
              <a:rPr lang="en-US" sz="3099" dirty="0">
                <a:solidFill>
                  <a:srgbClr val="FEC221"/>
                </a:solidFill>
                <a:latin typeface="Open Sans"/>
              </a:rPr>
              <a:t>Walmart's WACC of 5.93% indicates a relatively low cost of capital, which may be attractive to investors and beneficial for the company's investment and financing decisions.</a:t>
            </a:r>
          </a:p>
        </p:txBody>
      </p:sp>
      <p:grpSp>
        <p:nvGrpSpPr>
          <p:cNvPr id="10" name="Group 10"/>
          <p:cNvGrpSpPr/>
          <p:nvPr/>
        </p:nvGrpSpPr>
        <p:grpSpPr>
          <a:xfrm>
            <a:off x="9792991" y="1543194"/>
            <a:ext cx="8495009" cy="10287000"/>
            <a:chOff x="0" y="0"/>
            <a:chExt cx="11326678" cy="13716000"/>
          </a:xfrm>
        </p:grpSpPr>
        <p:pic>
          <p:nvPicPr>
            <p:cNvPr id="11" name="Picture 11"/>
            <p:cNvPicPr>
              <a:picLocks noChangeAspect="1"/>
            </p:cNvPicPr>
            <p:nvPr/>
          </p:nvPicPr>
          <p:blipFill>
            <a:blip r:embed="rId2"/>
            <a:srcRect l="22473" r="22473"/>
            <a:stretch>
              <a:fillRect/>
            </a:stretch>
          </p:blipFill>
          <p:spPr>
            <a:xfrm>
              <a:off x="0" y="0"/>
              <a:ext cx="11326678" cy="13716000"/>
            </a:xfrm>
            <a:prstGeom prst="rect">
              <a:avLst/>
            </a:prstGeom>
          </p:spPr>
        </p:pic>
      </p:grpSp>
      <p:sp>
        <p:nvSpPr>
          <p:cNvPr id="12" name="Freeform 12"/>
          <p:cNvSpPr/>
          <p:nvPr/>
        </p:nvSpPr>
        <p:spPr>
          <a:xfrm>
            <a:off x="14330561" y="237162"/>
            <a:ext cx="3737358" cy="1306032"/>
          </a:xfrm>
          <a:custGeom>
            <a:avLst/>
            <a:gdLst/>
            <a:ahLst/>
            <a:cxnLst/>
            <a:rect l="l" t="t" r="r" b="b"/>
            <a:pathLst>
              <a:path w="3737358" h="1306032">
                <a:moveTo>
                  <a:pt x="0" y="0"/>
                </a:moveTo>
                <a:lnTo>
                  <a:pt x="3737357" y="0"/>
                </a:lnTo>
                <a:lnTo>
                  <a:pt x="3737357" y="1306032"/>
                </a:lnTo>
                <a:lnTo>
                  <a:pt x="0" y="1306032"/>
                </a:lnTo>
                <a:lnTo>
                  <a:pt x="0" y="0"/>
                </a:lnTo>
                <a:close/>
              </a:path>
            </a:pathLst>
          </a:custGeom>
          <a:blipFill>
            <a:blip r:embed="rId3"/>
            <a:stretch>
              <a:fillRect t="-16744" b="-16744"/>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1C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FFFFFF"/>
            </a:solidFill>
          </p:spPr>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859729" y="8293335"/>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8ECEC"/>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330561" y="237162"/>
            <a:ext cx="3737358" cy="1306032"/>
          </a:xfrm>
          <a:custGeom>
            <a:avLst/>
            <a:gdLst/>
            <a:ahLst/>
            <a:cxnLst/>
            <a:rect l="l" t="t" r="r" b="b"/>
            <a:pathLst>
              <a:path w="3737358" h="1306032">
                <a:moveTo>
                  <a:pt x="0" y="0"/>
                </a:moveTo>
                <a:lnTo>
                  <a:pt x="3737357" y="0"/>
                </a:lnTo>
                <a:lnTo>
                  <a:pt x="3737357" y="1306032"/>
                </a:lnTo>
                <a:lnTo>
                  <a:pt x="0" y="1306032"/>
                </a:lnTo>
                <a:lnTo>
                  <a:pt x="0" y="0"/>
                </a:lnTo>
                <a:close/>
              </a:path>
            </a:pathLst>
          </a:custGeom>
          <a:blipFill>
            <a:blip r:embed="rId2"/>
            <a:stretch>
              <a:fillRect t="-16744" b="-16744"/>
            </a:stretch>
          </a:blipFill>
        </p:spPr>
      </p:sp>
      <p:sp>
        <p:nvSpPr>
          <p:cNvPr id="9" name="Freeform 9"/>
          <p:cNvSpPr/>
          <p:nvPr/>
        </p:nvSpPr>
        <p:spPr>
          <a:xfrm>
            <a:off x="8852725" y="2323871"/>
            <a:ext cx="9000669" cy="6934429"/>
          </a:xfrm>
          <a:custGeom>
            <a:avLst/>
            <a:gdLst/>
            <a:ahLst/>
            <a:cxnLst/>
            <a:rect l="l" t="t" r="r" b="b"/>
            <a:pathLst>
              <a:path w="9000669" h="6934429">
                <a:moveTo>
                  <a:pt x="0" y="0"/>
                </a:moveTo>
                <a:lnTo>
                  <a:pt x="9000669" y="0"/>
                </a:lnTo>
                <a:lnTo>
                  <a:pt x="9000669" y="6934429"/>
                </a:lnTo>
                <a:lnTo>
                  <a:pt x="0" y="6934429"/>
                </a:lnTo>
                <a:lnTo>
                  <a:pt x="0" y="0"/>
                </a:lnTo>
                <a:close/>
              </a:path>
            </a:pathLst>
          </a:custGeom>
          <a:blipFill>
            <a:blip r:embed="rId3"/>
            <a:stretch>
              <a:fillRect/>
            </a:stretch>
          </a:blipFill>
        </p:spPr>
      </p:sp>
      <p:sp>
        <p:nvSpPr>
          <p:cNvPr id="10" name="TextBox 10"/>
          <p:cNvSpPr txBox="1"/>
          <p:nvPr/>
        </p:nvSpPr>
        <p:spPr>
          <a:xfrm>
            <a:off x="-1196923" y="306930"/>
            <a:ext cx="10769833" cy="1052196"/>
          </a:xfrm>
          <a:prstGeom prst="rect">
            <a:avLst/>
          </a:prstGeom>
        </p:spPr>
        <p:txBody>
          <a:bodyPr lIns="0" tIns="0" rIns="0" bIns="0" rtlCol="0" anchor="t">
            <a:spAutoFit/>
          </a:bodyPr>
          <a:lstStyle/>
          <a:p>
            <a:pPr algn="ctr">
              <a:lnSpc>
                <a:spcPts val="8679"/>
              </a:lnSpc>
            </a:pPr>
            <a:r>
              <a:rPr lang="en-US" sz="6199" spc="123">
                <a:solidFill>
                  <a:srgbClr val="FEC221"/>
                </a:solidFill>
                <a:latin typeface="Garet Bold"/>
              </a:rPr>
              <a:t>STOCK ANALYSIS</a:t>
            </a:r>
          </a:p>
        </p:txBody>
      </p:sp>
      <p:sp>
        <p:nvSpPr>
          <p:cNvPr id="11" name="TextBox 11"/>
          <p:cNvSpPr txBox="1"/>
          <p:nvPr/>
        </p:nvSpPr>
        <p:spPr>
          <a:xfrm>
            <a:off x="332180" y="1985644"/>
            <a:ext cx="8018376" cy="7272656"/>
          </a:xfrm>
          <a:prstGeom prst="rect">
            <a:avLst/>
          </a:prstGeom>
        </p:spPr>
        <p:txBody>
          <a:bodyPr lIns="0" tIns="0" rIns="0" bIns="0" rtlCol="0" anchor="t">
            <a:spAutoFit/>
          </a:bodyPr>
          <a:lstStyle/>
          <a:p>
            <a:pPr marL="669286" lvl="1" indent="-334643" algn="just">
              <a:lnSpc>
                <a:spcPts val="4804"/>
              </a:lnSpc>
              <a:buFont typeface="Arial"/>
              <a:buChar char="•"/>
            </a:pPr>
            <a:r>
              <a:rPr lang="en-US" sz="3099">
                <a:solidFill>
                  <a:srgbClr val="FFFFFF"/>
                </a:solidFill>
                <a:latin typeface="Open Sans"/>
              </a:rPr>
              <a:t>Stock Price Trends: Walmart's stock price has shown a generally upward trend over the past year, starting from $48.34 in May 2023 and reaching $60.14 in April 2024.</a:t>
            </a:r>
          </a:p>
          <a:p>
            <a:pPr marL="669286" lvl="1" indent="-334643" algn="just">
              <a:lnSpc>
                <a:spcPts val="4804"/>
              </a:lnSpc>
              <a:buFont typeface="Arial"/>
              <a:buChar char="•"/>
            </a:pPr>
            <a:r>
              <a:rPr lang="en-US" sz="3099">
                <a:solidFill>
                  <a:srgbClr val="FFFFFF"/>
                </a:solidFill>
                <a:latin typeface="Open Sans"/>
              </a:rPr>
              <a:t>There are fluctuations in the stock price over the year, with highs reaching $61.66 in March 2024 and lows dropping to $48.20 in june 2023.</a:t>
            </a:r>
          </a:p>
          <a:p>
            <a:pPr marL="669286" lvl="1" indent="-334643" algn="just">
              <a:lnSpc>
                <a:spcPts val="4804"/>
              </a:lnSpc>
              <a:buFont typeface="Arial"/>
              <a:buChar char="•"/>
            </a:pPr>
            <a:r>
              <a:rPr lang="en-US" sz="3099">
                <a:solidFill>
                  <a:srgbClr val="FFFFFF"/>
                </a:solidFill>
                <a:latin typeface="Open Sans"/>
              </a:rPr>
              <a:t>The stock has seen support around the $48-$52 range and resistance around the $60-$61 range over the past year.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1C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FFFFFF"/>
            </a:solidFill>
          </p:spPr>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4330561" y="237162"/>
            <a:ext cx="3737358" cy="1306032"/>
          </a:xfrm>
          <a:custGeom>
            <a:avLst/>
            <a:gdLst/>
            <a:ahLst/>
            <a:cxnLst/>
            <a:rect l="l" t="t" r="r" b="b"/>
            <a:pathLst>
              <a:path w="3737358" h="1306032">
                <a:moveTo>
                  <a:pt x="0" y="0"/>
                </a:moveTo>
                <a:lnTo>
                  <a:pt x="3737357" y="0"/>
                </a:lnTo>
                <a:lnTo>
                  <a:pt x="3737357" y="1306032"/>
                </a:lnTo>
                <a:lnTo>
                  <a:pt x="0" y="1306032"/>
                </a:lnTo>
                <a:lnTo>
                  <a:pt x="0" y="0"/>
                </a:lnTo>
                <a:close/>
              </a:path>
            </a:pathLst>
          </a:custGeom>
          <a:blipFill>
            <a:blip r:embed="rId2"/>
            <a:stretch>
              <a:fillRect t="-16744" b="-16744"/>
            </a:stretch>
          </a:blipFill>
        </p:spPr>
      </p:sp>
      <p:sp>
        <p:nvSpPr>
          <p:cNvPr id="6" name="Freeform 6"/>
          <p:cNvSpPr/>
          <p:nvPr/>
        </p:nvSpPr>
        <p:spPr>
          <a:xfrm>
            <a:off x="8668234" y="2612744"/>
            <a:ext cx="9399684" cy="6113707"/>
          </a:xfrm>
          <a:custGeom>
            <a:avLst/>
            <a:gdLst/>
            <a:ahLst/>
            <a:cxnLst/>
            <a:rect l="l" t="t" r="r" b="b"/>
            <a:pathLst>
              <a:path w="9399684" h="6113707">
                <a:moveTo>
                  <a:pt x="0" y="0"/>
                </a:moveTo>
                <a:lnTo>
                  <a:pt x="9399684" y="0"/>
                </a:lnTo>
                <a:lnTo>
                  <a:pt x="9399684" y="6113706"/>
                </a:lnTo>
                <a:lnTo>
                  <a:pt x="0" y="6113706"/>
                </a:lnTo>
                <a:lnTo>
                  <a:pt x="0" y="0"/>
                </a:lnTo>
                <a:close/>
              </a:path>
            </a:pathLst>
          </a:custGeom>
          <a:blipFill>
            <a:blip r:embed="rId3"/>
            <a:stretch>
              <a:fillRect/>
            </a:stretch>
          </a:blipFill>
        </p:spPr>
      </p:sp>
      <p:sp>
        <p:nvSpPr>
          <p:cNvPr id="7" name="TextBox 7"/>
          <p:cNvSpPr txBox="1"/>
          <p:nvPr/>
        </p:nvSpPr>
        <p:spPr>
          <a:xfrm>
            <a:off x="178805" y="212233"/>
            <a:ext cx="12216451" cy="2147571"/>
          </a:xfrm>
          <a:prstGeom prst="rect">
            <a:avLst/>
          </a:prstGeom>
        </p:spPr>
        <p:txBody>
          <a:bodyPr lIns="0" tIns="0" rIns="0" bIns="0" rtlCol="0" anchor="t">
            <a:spAutoFit/>
          </a:bodyPr>
          <a:lstStyle/>
          <a:p>
            <a:pPr algn="ctr">
              <a:lnSpc>
                <a:spcPts val="8679"/>
              </a:lnSpc>
            </a:pPr>
            <a:r>
              <a:rPr lang="en-US" sz="6199" spc="123">
                <a:solidFill>
                  <a:srgbClr val="FEC221"/>
                </a:solidFill>
                <a:latin typeface="Garet Bold"/>
              </a:rPr>
              <a:t>MONTE CARLO SIMULATION</a:t>
            </a:r>
          </a:p>
          <a:p>
            <a:pPr algn="ctr">
              <a:lnSpc>
                <a:spcPts val="8679"/>
              </a:lnSpc>
            </a:pPr>
            <a:endParaRPr lang="en-US" sz="6199" spc="123">
              <a:solidFill>
                <a:srgbClr val="FEC221"/>
              </a:solidFill>
              <a:latin typeface="Garet Bold"/>
            </a:endParaRPr>
          </a:p>
        </p:txBody>
      </p:sp>
      <p:sp>
        <p:nvSpPr>
          <p:cNvPr id="8" name="TextBox 8"/>
          <p:cNvSpPr txBox="1"/>
          <p:nvPr/>
        </p:nvSpPr>
        <p:spPr>
          <a:xfrm>
            <a:off x="178805" y="1878487"/>
            <a:ext cx="8018376" cy="7833996"/>
          </a:xfrm>
          <a:prstGeom prst="rect">
            <a:avLst/>
          </a:prstGeom>
        </p:spPr>
        <p:txBody>
          <a:bodyPr lIns="0" tIns="0" rIns="0" bIns="0" rtlCol="0" anchor="t">
            <a:spAutoFit/>
          </a:bodyPr>
          <a:lstStyle/>
          <a:p>
            <a:pPr marL="626107" lvl="1" indent="-313054" algn="just">
              <a:lnSpc>
                <a:spcPts val="4494"/>
              </a:lnSpc>
              <a:buFont typeface="Arial"/>
              <a:buChar char="•"/>
            </a:pPr>
            <a:r>
              <a:rPr lang="en-US" sz="2899">
                <a:solidFill>
                  <a:srgbClr val="FFFFFF"/>
                </a:solidFill>
                <a:latin typeface="Open Sans"/>
              </a:rPr>
              <a:t>To forecast the future stock price of Walmart Inc. using the Monte Carlo simulation method.</a:t>
            </a:r>
          </a:p>
          <a:p>
            <a:pPr marL="626107" lvl="1" indent="-313054" algn="just">
              <a:lnSpc>
                <a:spcPts val="4494"/>
              </a:lnSpc>
              <a:buFont typeface="Arial"/>
              <a:buChar char="•"/>
            </a:pPr>
            <a:r>
              <a:rPr lang="en-US" sz="2899">
                <a:solidFill>
                  <a:srgbClr val="FFFFFF"/>
                </a:solidFill>
                <a:latin typeface="Open Sans"/>
              </a:rPr>
              <a:t>Utilized historical stock data from January 1, 2023, to January 1, 2024, to calculate daily returns.</a:t>
            </a:r>
          </a:p>
          <a:p>
            <a:pPr marL="626107" lvl="1" indent="-313054" algn="just">
              <a:lnSpc>
                <a:spcPts val="4494"/>
              </a:lnSpc>
              <a:buFont typeface="Arial"/>
              <a:buChar char="•"/>
            </a:pPr>
            <a:r>
              <a:rPr lang="en-US" sz="2899">
                <a:solidFill>
                  <a:srgbClr val="FFFFFF"/>
                </a:solidFill>
                <a:latin typeface="Open Sans"/>
              </a:rPr>
              <a:t>Generated 100 simulated price paths for the next 30 days based on the calculated mean daily return and standard deviation of daily return.</a:t>
            </a:r>
          </a:p>
          <a:p>
            <a:pPr marL="626107" lvl="1" indent="-313054" algn="just">
              <a:lnSpc>
                <a:spcPts val="4494"/>
              </a:lnSpc>
              <a:buFont typeface="Arial"/>
              <a:buChar char="•"/>
            </a:pPr>
            <a:r>
              <a:rPr lang="en-US" sz="2899">
                <a:solidFill>
                  <a:srgbClr val="FFFFFF"/>
                </a:solidFill>
                <a:latin typeface="Open Sans"/>
              </a:rPr>
              <a:t>Observed potential stock price outcomes ranging within the historical price range of $46 to $61, indicating the simulation's alignment with past stock price behavior.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1C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FFFFFF"/>
            </a:solidFill>
          </p:spPr>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4330561" y="237162"/>
            <a:ext cx="3737358" cy="1306032"/>
          </a:xfrm>
          <a:custGeom>
            <a:avLst/>
            <a:gdLst/>
            <a:ahLst/>
            <a:cxnLst/>
            <a:rect l="l" t="t" r="r" b="b"/>
            <a:pathLst>
              <a:path w="3737358" h="1306032">
                <a:moveTo>
                  <a:pt x="0" y="0"/>
                </a:moveTo>
                <a:lnTo>
                  <a:pt x="3737357" y="0"/>
                </a:lnTo>
                <a:lnTo>
                  <a:pt x="3737357" y="1306032"/>
                </a:lnTo>
                <a:lnTo>
                  <a:pt x="0" y="1306032"/>
                </a:lnTo>
                <a:lnTo>
                  <a:pt x="0" y="0"/>
                </a:lnTo>
                <a:close/>
              </a:path>
            </a:pathLst>
          </a:custGeom>
          <a:blipFill>
            <a:blip r:embed="rId2"/>
            <a:stretch>
              <a:fillRect t="-16744" b="-16744"/>
            </a:stretch>
          </a:blipFill>
        </p:spPr>
      </p:sp>
      <p:sp>
        <p:nvSpPr>
          <p:cNvPr id="7" name="TextBox 7"/>
          <p:cNvSpPr txBox="1"/>
          <p:nvPr/>
        </p:nvSpPr>
        <p:spPr>
          <a:xfrm>
            <a:off x="-865974" y="180012"/>
            <a:ext cx="12216451" cy="2147571"/>
          </a:xfrm>
          <a:prstGeom prst="rect">
            <a:avLst/>
          </a:prstGeom>
        </p:spPr>
        <p:txBody>
          <a:bodyPr lIns="0" tIns="0" rIns="0" bIns="0" rtlCol="0" anchor="t">
            <a:spAutoFit/>
          </a:bodyPr>
          <a:lstStyle/>
          <a:p>
            <a:pPr algn="ctr">
              <a:lnSpc>
                <a:spcPts val="8679"/>
              </a:lnSpc>
            </a:pPr>
            <a:r>
              <a:rPr lang="en-US" sz="6199" spc="123">
                <a:solidFill>
                  <a:srgbClr val="FEC221"/>
                </a:solidFill>
                <a:latin typeface="Garet Bold"/>
              </a:rPr>
              <a:t>FB PROPHET ANALYSIS</a:t>
            </a:r>
          </a:p>
          <a:p>
            <a:pPr algn="ctr">
              <a:lnSpc>
                <a:spcPts val="8679"/>
              </a:lnSpc>
            </a:pPr>
            <a:endParaRPr lang="en-US" sz="6199" spc="123">
              <a:solidFill>
                <a:srgbClr val="FEC221"/>
              </a:solidFill>
              <a:latin typeface="Garet Bold"/>
            </a:endParaRPr>
          </a:p>
        </p:txBody>
      </p:sp>
      <p:sp>
        <p:nvSpPr>
          <p:cNvPr id="8" name="TextBox 8"/>
          <p:cNvSpPr txBox="1"/>
          <p:nvPr/>
        </p:nvSpPr>
        <p:spPr>
          <a:xfrm>
            <a:off x="178805" y="1878487"/>
            <a:ext cx="8018376" cy="7833996"/>
          </a:xfrm>
          <a:prstGeom prst="rect">
            <a:avLst/>
          </a:prstGeom>
        </p:spPr>
        <p:txBody>
          <a:bodyPr lIns="0" tIns="0" rIns="0" bIns="0" rtlCol="0" anchor="t">
            <a:spAutoFit/>
          </a:bodyPr>
          <a:lstStyle/>
          <a:p>
            <a:pPr marL="626107" lvl="1" indent="-313054" algn="just">
              <a:lnSpc>
                <a:spcPts val="4494"/>
              </a:lnSpc>
              <a:buFont typeface="Arial"/>
              <a:buChar char="•"/>
            </a:pPr>
            <a:r>
              <a:rPr lang="en-US" sz="2899" dirty="0">
                <a:solidFill>
                  <a:srgbClr val="FFFFFF"/>
                </a:solidFill>
                <a:latin typeface="Open Sans"/>
              </a:rPr>
              <a:t>The FB Prophet analysis provides a comprehensive and accurate forecast for Walmart Inc.'s stock price, leveraging advanced time series forecasting techniques to assist investors, analysts, and stakeholders in making informed decisions, managing risks effectively, and planning investment strategies based on the projected stock price trends and insights.</a:t>
            </a:r>
          </a:p>
          <a:p>
            <a:pPr marL="626107" lvl="1" indent="-313054" algn="just">
              <a:lnSpc>
                <a:spcPts val="4494"/>
              </a:lnSpc>
              <a:buFont typeface="Arial"/>
              <a:buChar char="•"/>
            </a:pPr>
            <a:r>
              <a:rPr lang="en-US" sz="2899" dirty="0">
                <a:solidFill>
                  <a:srgbClr val="FFFFFF"/>
                </a:solidFill>
                <a:latin typeface="Open Sans"/>
              </a:rPr>
              <a:t>Generated forecasted stock price trends for the next year based on the FB Prophet model's predictions, revealing a consistent upward trend.</a:t>
            </a:r>
          </a:p>
        </p:txBody>
      </p:sp>
      <p:pic>
        <p:nvPicPr>
          <p:cNvPr id="1026" name="Picture 2">
            <a:extLst>
              <a:ext uri="{FF2B5EF4-FFF2-40B4-BE49-F238E27FC236}">
                <a16:creationId xmlns:a16="http://schemas.microsoft.com/office/drawing/2014/main" id="{F092C63F-31F3-3754-9C60-E7DC7EFAC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7694" y="2880835"/>
            <a:ext cx="9420225" cy="5829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1CE"/>
        </a:solidFill>
        <a:effectLst/>
      </p:bgPr>
    </p:bg>
    <p:spTree>
      <p:nvGrpSpPr>
        <p:cNvPr id="1" name=""/>
        <p:cNvGrpSpPr/>
        <p:nvPr/>
      </p:nvGrpSpPr>
      <p:grpSpPr>
        <a:xfrm>
          <a:off x="0" y="0"/>
          <a:ext cx="0" cy="0"/>
          <a:chOff x="0" y="0"/>
          <a:chExt cx="0" cy="0"/>
        </a:xfrm>
      </p:grpSpPr>
      <p:grpSp>
        <p:nvGrpSpPr>
          <p:cNvPr id="2" name="Group 2"/>
          <p:cNvGrpSpPr/>
          <p:nvPr/>
        </p:nvGrpSpPr>
        <p:grpSpPr>
          <a:xfrm>
            <a:off x="9792991" y="1543194"/>
            <a:ext cx="8495009" cy="10287000"/>
            <a:chOff x="0" y="0"/>
            <a:chExt cx="11326678" cy="13716000"/>
          </a:xfrm>
        </p:grpSpPr>
        <p:pic>
          <p:nvPicPr>
            <p:cNvPr id="3" name="Picture 3"/>
            <p:cNvPicPr>
              <a:picLocks noChangeAspect="1"/>
            </p:cNvPicPr>
            <p:nvPr/>
          </p:nvPicPr>
          <p:blipFill>
            <a:blip r:embed="rId2"/>
            <a:srcRect l="22438" r="22438"/>
            <a:stretch>
              <a:fillRect/>
            </a:stretch>
          </p:blipFill>
          <p:spPr>
            <a:xfrm>
              <a:off x="0" y="0"/>
              <a:ext cx="11326678" cy="13716000"/>
            </a:xfrm>
            <a:prstGeom prst="rect">
              <a:avLst/>
            </a:prstGeom>
          </p:spPr>
        </p:pic>
      </p:grpSp>
      <p:grpSp>
        <p:nvGrpSpPr>
          <p:cNvPr id="4" name="Group 4"/>
          <p:cNvGrpSpPr/>
          <p:nvPr/>
        </p:nvGrpSpPr>
        <p:grpSpPr>
          <a:xfrm>
            <a:off x="0" y="0"/>
            <a:ext cx="18288000" cy="1891454"/>
            <a:chOff x="0" y="0"/>
            <a:chExt cx="4816593" cy="498161"/>
          </a:xfrm>
        </p:grpSpPr>
        <p:sp>
          <p:nvSpPr>
            <p:cNvPr id="5" name="Freeform 5"/>
            <p:cNvSpPr/>
            <p:nvPr/>
          </p:nvSpPr>
          <p:spPr>
            <a:xfrm>
              <a:off x="0" y="0"/>
              <a:ext cx="4816592" cy="498161"/>
            </a:xfrm>
            <a:custGeom>
              <a:avLst/>
              <a:gdLst/>
              <a:ahLst/>
              <a:cxnLst/>
              <a:rect l="l" t="t" r="r" b="b"/>
              <a:pathLst>
                <a:path w="4816592" h="498161">
                  <a:moveTo>
                    <a:pt x="0" y="0"/>
                  </a:moveTo>
                  <a:lnTo>
                    <a:pt x="4816592" y="0"/>
                  </a:lnTo>
                  <a:lnTo>
                    <a:pt x="4816592" y="498161"/>
                  </a:lnTo>
                  <a:lnTo>
                    <a:pt x="0" y="498161"/>
                  </a:lnTo>
                  <a:close/>
                </a:path>
              </a:pathLst>
            </a:custGeom>
            <a:solidFill>
              <a:srgbClr val="FFFFFF"/>
            </a:solidFill>
          </p:spPr>
        </p:sp>
        <p:sp>
          <p:nvSpPr>
            <p:cNvPr id="6" name="TextBox 6"/>
            <p:cNvSpPr txBox="1"/>
            <p:nvPr/>
          </p:nvSpPr>
          <p:spPr>
            <a:xfrm>
              <a:off x="0" y="-38100"/>
              <a:ext cx="4816593" cy="536261"/>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196923" y="297405"/>
            <a:ext cx="10769833" cy="2263777"/>
          </a:xfrm>
          <a:prstGeom prst="rect">
            <a:avLst/>
          </a:prstGeom>
        </p:spPr>
        <p:txBody>
          <a:bodyPr lIns="0" tIns="0" rIns="0" bIns="0" rtlCol="0" anchor="t">
            <a:spAutoFit/>
          </a:bodyPr>
          <a:lstStyle/>
          <a:p>
            <a:pPr algn="ctr">
              <a:lnSpc>
                <a:spcPts val="9099"/>
              </a:lnSpc>
            </a:pPr>
            <a:r>
              <a:rPr lang="en-US" sz="6499" spc="129">
                <a:solidFill>
                  <a:srgbClr val="FEC221"/>
                </a:solidFill>
                <a:latin typeface="Garet Bold"/>
              </a:rPr>
              <a:t>KEY INSIGHTS</a:t>
            </a:r>
          </a:p>
          <a:p>
            <a:pPr algn="ctr">
              <a:lnSpc>
                <a:spcPts val="9099"/>
              </a:lnSpc>
            </a:pPr>
            <a:endParaRPr lang="en-US" sz="6499" spc="129">
              <a:solidFill>
                <a:srgbClr val="FEC221"/>
              </a:solidFill>
              <a:latin typeface="Garet Bold"/>
            </a:endParaRPr>
          </a:p>
        </p:txBody>
      </p:sp>
      <p:sp>
        <p:nvSpPr>
          <p:cNvPr id="8" name="TextBox 8"/>
          <p:cNvSpPr txBox="1"/>
          <p:nvPr/>
        </p:nvSpPr>
        <p:spPr>
          <a:xfrm>
            <a:off x="573283" y="2758042"/>
            <a:ext cx="8115300" cy="5963921"/>
          </a:xfrm>
          <a:prstGeom prst="rect">
            <a:avLst/>
          </a:prstGeom>
        </p:spPr>
        <p:txBody>
          <a:bodyPr lIns="0" tIns="0" rIns="0" bIns="0" rtlCol="0" anchor="t">
            <a:spAutoFit/>
          </a:bodyPr>
          <a:lstStyle/>
          <a:p>
            <a:pPr marL="734055" lvl="1" indent="-367027" algn="just">
              <a:lnSpc>
                <a:spcPts val="5269"/>
              </a:lnSpc>
              <a:buFont typeface="Arial"/>
              <a:buChar char="•"/>
            </a:pPr>
            <a:r>
              <a:rPr lang="en-US" sz="3399">
                <a:solidFill>
                  <a:srgbClr val="FFFFFF"/>
                </a:solidFill>
                <a:latin typeface="Open Sans"/>
              </a:rPr>
              <a:t>The FB Prophet analysis reveals a consistent upward trend in Walmart's stock price over the next year, indicating potential growth and positive momentum.</a:t>
            </a:r>
          </a:p>
          <a:p>
            <a:pPr marL="734055" lvl="1" indent="-367027" algn="just">
              <a:lnSpc>
                <a:spcPts val="5269"/>
              </a:lnSpc>
              <a:buFont typeface="Arial"/>
              <a:buChar char="•"/>
            </a:pPr>
            <a:r>
              <a:rPr lang="en-US" sz="3399">
                <a:solidFill>
                  <a:srgbClr val="FFFFFF"/>
                </a:solidFill>
                <a:latin typeface="Open Sans"/>
              </a:rPr>
              <a:t>The forecast includes upper and lower bounds, indicating the range of potential stock price outcomes with a specified level of confidence.</a:t>
            </a:r>
          </a:p>
        </p:txBody>
      </p:sp>
      <p:sp>
        <p:nvSpPr>
          <p:cNvPr id="9" name="Freeform 9"/>
          <p:cNvSpPr/>
          <p:nvPr/>
        </p:nvSpPr>
        <p:spPr>
          <a:xfrm>
            <a:off x="14330561" y="237162"/>
            <a:ext cx="3737358" cy="1306032"/>
          </a:xfrm>
          <a:custGeom>
            <a:avLst/>
            <a:gdLst/>
            <a:ahLst/>
            <a:cxnLst/>
            <a:rect l="l" t="t" r="r" b="b"/>
            <a:pathLst>
              <a:path w="3737358" h="1306032">
                <a:moveTo>
                  <a:pt x="0" y="0"/>
                </a:moveTo>
                <a:lnTo>
                  <a:pt x="3737357" y="0"/>
                </a:lnTo>
                <a:lnTo>
                  <a:pt x="3737357" y="1306032"/>
                </a:lnTo>
                <a:lnTo>
                  <a:pt x="0" y="1306032"/>
                </a:lnTo>
                <a:lnTo>
                  <a:pt x="0" y="0"/>
                </a:lnTo>
                <a:close/>
              </a:path>
            </a:pathLst>
          </a:custGeom>
          <a:blipFill>
            <a:blip r:embed="rId3"/>
            <a:stretch>
              <a:fillRect t="-16744" b="-16744"/>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052"/>
            <a:ext cx="4235092" cy="10287000"/>
            <a:chOff x="0" y="0"/>
            <a:chExt cx="3346246" cy="8128000"/>
          </a:xfrm>
        </p:grpSpPr>
        <p:sp>
          <p:nvSpPr>
            <p:cNvPr id="3" name="Freeform 3"/>
            <p:cNvSpPr/>
            <p:nvPr/>
          </p:nvSpPr>
          <p:spPr>
            <a:xfrm>
              <a:off x="0" y="0"/>
              <a:ext cx="3346246" cy="8128000"/>
            </a:xfrm>
            <a:custGeom>
              <a:avLst/>
              <a:gdLst/>
              <a:ahLst/>
              <a:cxnLst/>
              <a:rect l="l" t="t" r="r" b="b"/>
              <a:pathLst>
                <a:path w="3346246" h="8128000">
                  <a:moveTo>
                    <a:pt x="0" y="0"/>
                  </a:moveTo>
                  <a:lnTo>
                    <a:pt x="3346246" y="0"/>
                  </a:lnTo>
                  <a:lnTo>
                    <a:pt x="3346246" y="8128000"/>
                  </a:lnTo>
                  <a:lnTo>
                    <a:pt x="0" y="8128000"/>
                  </a:lnTo>
                  <a:close/>
                </a:path>
              </a:pathLst>
            </a:custGeom>
            <a:solidFill>
              <a:srgbClr val="F6F6F6"/>
            </a:solidFill>
          </p:spPr>
        </p:sp>
        <p:sp>
          <p:nvSpPr>
            <p:cNvPr id="4" name="TextBox 4"/>
            <p:cNvSpPr txBox="1"/>
            <p:nvPr/>
          </p:nvSpPr>
          <p:spPr>
            <a:xfrm>
              <a:off x="0" y="-38100"/>
              <a:ext cx="3346246" cy="81661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61549" y="2136852"/>
            <a:ext cx="6336958" cy="3535618"/>
            <a:chOff x="0" y="0"/>
            <a:chExt cx="875736" cy="488605"/>
          </a:xfrm>
        </p:grpSpPr>
        <p:sp>
          <p:nvSpPr>
            <p:cNvPr id="6" name="Freeform 6"/>
            <p:cNvSpPr/>
            <p:nvPr/>
          </p:nvSpPr>
          <p:spPr>
            <a:xfrm>
              <a:off x="0" y="0"/>
              <a:ext cx="875736" cy="488605"/>
            </a:xfrm>
            <a:custGeom>
              <a:avLst/>
              <a:gdLst/>
              <a:ahLst/>
              <a:cxnLst/>
              <a:rect l="l" t="t" r="r" b="b"/>
              <a:pathLst>
                <a:path w="875736" h="488605">
                  <a:moveTo>
                    <a:pt x="0" y="0"/>
                  </a:moveTo>
                  <a:lnTo>
                    <a:pt x="875736" y="0"/>
                  </a:lnTo>
                  <a:lnTo>
                    <a:pt x="875736" y="488605"/>
                  </a:lnTo>
                  <a:lnTo>
                    <a:pt x="0" y="488605"/>
                  </a:lnTo>
                  <a:close/>
                </a:path>
              </a:pathLst>
            </a:custGeom>
            <a:solidFill>
              <a:srgbClr val="0071CE"/>
            </a:solidFill>
          </p:spPr>
        </p:sp>
        <p:sp>
          <p:nvSpPr>
            <p:cNvPr id="7" name="TextBox 7"/>
            <p:cNvSpPr txBox="1"/>
            <p:nvPr/>
          </p:nvSpPr>
          <p:spPr>
            <a:xfrm>
              <a:off x="0" y="-38100"/>
              <a:ext cx="875736" cy="526705"/>
            </a:xfrm>
            <a:prstGeom prst="rect">
              <a:avLst/>
            </a:prstGeom>
          </p:spPr>
          <p:txBody>
            <a:bodyPr lIns="50800" tIns="50800" rIns="50800" bIns="50800" rtlCol="0" anchor="ctr"/>
            <a:lstStyle/>
            <a:p>
              <a:pPr algn="ctr">
                <a:lnSpc>
                  <a:spcPts val="2901"/>
                </a:lnSpc>
              </a:pPr>
              <a:endParaRPr/>
            </a:p>
          </p:txBody>
        </p:sp>
      </p:grpSp>
      <p:sp>
        <p:nvSpPr>
          <p:cNvPr id="8" name="TextBox 8"/>
          <p:cNvSpPr txBox="1"/>
          <p:nvPr/>
        </p:nvSpPr>
        <p:spPr>
          <a:xfrm>
            <a:off x="3121272" y="8666819"/>
            <a:ext cx="2190586" cy="356234"/>
          </a:xfrm>
          <a:prstGeom prst="rect">
            <a:avLst/>
          </a:prstGeom>
        </p:spPr>
        <p:txBody>
          <a:bodyPr lIns="0" tIns="0" rIns="0" bIns="0" rtlCol="0" anchor="t">
            <a:spAutoFit/>
          </a:bodyPr>
          <a:lstStyle/>
          <a:p>
            <a:pPr marL="0" lvl="0" indent="0">
              <a:lnSpc>
                <a:spcPts val="2940"/>
              </a:lnSpc>
              <a:spcBef>
                <a:spcPct val="0"/>
              </a:spcBef>
            </a:pPr>
            <a:r>
              <a:rPr lang="en-US" sz="2100">
                <a:solidFill>
                  <a:srgbClr val="FFFFFF"/>
                </a:solidFill>
                <a:latin typeface="Montserrat Semi-Bold"/>
              </a:rPr>
              <a:t>Reese Miller</a:t>
            </a:r>
          </a:p>
        </p:txBody>
      </p:sp>
      <p:sp>
        <p:nvSpPr>
          <p:cNvPr id="9" name="TextBox 9"/>
          <p:cNvSpPr txBox="1"/>
          <p:nvPr/>
        </p:nvSpPr>
        <p:spPr>
          <a:xfrm>
            <a:off x="9669563" y="8666819"/>
            <a:ext cx="2190586" cy="356234"/>
          </a:xfrm>
          <a:prstGeom prst="rect">
            <a:avLst/>
          </a:prstGeom>
        </p:spPr>
        <p:txBody>
          <a:bodyPr lIns="0" tIns="0" rIns="0" bIns="0" rtlCol="0" anchor="t">
            <a:spAutoFit/>
          </a:bodyPr>
          <a:lstStyle/>
          <a:p>
            <a:pPr marL="0" lvl="0" indent="0">
              <a:lnSpc>
                <a:spcPts val="2940"/>
              </a:lnSpc>
              <a:spcBef>
                <a:spcPct val="0"/>
              </a:spcBef>
            </a:pPr>
            <a:r>
              <a:rPr lang="en-US" sz="2100">
                <a:solidFill>
                  <a:srgbClr val="FFFFFF"/>
                </a:solidFill>
                <a:latin typeface="Montserrat Semi-Bold"/>
              </a:rPr>
              <a:t>Rufus Stewart</a:t>
            </a:r>
          </a:p>
        </p:txBody>
      </p:sp>
      <p:sp>
        <p:nvSpPr>
          <p:cNvPr id="10" name="TextBox 10"/>
          <p:cNvSpPr txBox="1"/>
          <p:nvPr/>
        </p:nvSpPr>
        <p:spPr>
          <a:xfrm>
            <a:off x="8141365" y="3284880"/>
            <a:ext cx="4752795" cy="1054100"/>
          </a:xfrm>
          <a:prstGeom prst="rect">
            <a:avLst/>
          </a:prstGeom>
        </p:spPr>
        <p:txBody>
          <a:bodyPr lIns="0" tIns="0" rIns="0" bIns="0" rtlCol="0" anchor="t">
            <a:spAutoFit/>
          </a:bodyPr>
          <a:lstStyle/>
          <a:p>
            <a:pPr marL="0" lvl="0" indent="0">
              <a:lnSpc>
                <a:spcPts val="2800"/>
              </a:lnSpc>
              <a:spcBef>
                <a:spcPct val="0"/>
              </a:spcBef>
            </a:pPr>
            <a:r>
              <a:rPr lang="en-US" sz="2000">
                <a:solidFill>
                  <a:srgbClr val="FFFFFF"/>
                </a:solidFill>
                <a:latin typeface="Open Sans Medium"/>
              </a:rPr>
              <a:t>In a world flooded with marketing noise, Thynk Unlimited stands out as a beacon of creativity and effectiveness.</a:t>
            </a:r>
          </a:p>
        </p:txBody>
      </p:sp>
      <p:grpSp>
        <p:nvGrpSpPr>
          <p:cNvPr id="11" name="Group 11"/>
          <p:cNvGrpSpPr/>
          <p:nvPr/>
        </p:nvGrpSpPr>
        <p:grpSpPr>
          <a:xfrm>
            <a:off x="13887344" y="1028700"/>
            <a:ext cx="3987330" cy="398733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812097" y="10052"/>
            <a:ext cx="2132179" cy="10287000"/>
            <a:chOff x="0" y="0"/>
            <a:chExt cx="561561" cy="2709333"/>
          </a:xfrm>
        </p:grpSpPr>
        <p:sp>
          <p:nvSpPr>
            <p:cNvPr id="15" name="Freeform 15"/>
            <p:cNvSpPr/>
            <p:nvPr/>
          </p:nvSpPr>
          <p:spPr>
            <a:xfrm>
              <a:off x="0" y="0"/>
              <a:ext cx="561562" cy="2709333"/>
            </a:xfrm>
            <a:custGeom>
              <a:avLst/>
              <a:gdLst/>
              <a:ahLst/>
              <a:cxnLst/>
              <a:rect l="l" t="t" r="r" b="b"/>
              <a:pathLst>
                <a:path w="561562" h="2709333">
                  <a:moveTo>
                    <a:pt x="185180" y="0"/>
                  </a:moveTo>
                  <a:lnTo>
                    <a:pt x="376381" y="0"/>
                  </a:lnTo>
                  <a:cubicBezTo>
                    <a:pt x="425494" y="0"/>
                    <a:pt x="472595" y="19510"/>
                    <a:pt x="507323" y="54238"/>
                  </a:cubicBezTo>
                  <a:cubicBezTo>
                    <a:pt x="542051" y="88966"/>
                    <a:pt x="561562" y="136068"/>
                    <a:pt x="561562" y="185180"/>
                  </a:cubicBezTo>
                  <a:lnTo>
                    <a:pt x="561562" y="2524153"/>
                  </a:lnTo>
                  <a:cubicBezTo>
                    <a:pt x="561562" y="2573266"/>
                    <a:pt x="542051" y="2620367"/>
                    <a:pt x="507323" y="2655095"/>
                  </a:cubicBezTo>
                  <a:cubicBezTo>
                    <a:pt x="472595" y="2689823"/>
                    <a:pt x="425494" y="2709333"/>
                    <a:pt x="376381" y="2709333"/>
                  </a:cubicBezTo>
                  <a:lnTo>
                    <a:pt x="185180" y="2709333"/>
                  </a:lnTo>
                  <a:cubicBezTo>
                    <a:pt x="136068" y="2709333"/>
                    <a:pt x="88966" y="2689823"/>
                    <a:pt x="54238" y="2655095"/>
                  </a:cubicBezTo>
                  <a:cubicBezTo>
                    <a:pt x="19510" y="2620367"/>
                    <a:pt x="0" y="2573266"/>
                    <a:pt x="0" y="2524153"/>
                  </a:cubicBezTo>
                  <a:lnTo>
                    <a:pt x="0" y="185180"/>
                  </a:lnTo>
                  <a:cubicBezTo>
                    <a:pt x="0" y="136068"/>
                    <a:pt x="19510" y="88966"/>
                    <a:pt x="54238" y="54238"/>
                  </a:cubicBezTo>
                  <a:cubicBezTo>
                    <a:pt x="88966" y="19510"/>
                    <a:pt x="136068" y="0"/>
                    <a:pt x="185180" y="0"/>
                  </a:cubicBezTo>
                  <a:close/>
                </a:path>
              </a:pathLst>
            </a:custGeom>
            <a:solidFill>
              <a:srgbClr val="0071CE"/>
            </a:solidFill>
          </p:spPr>
        </p:sp>
        <p:sp>
          <p:nvSpPr>
            <p:cNvPr id="16" name="TextBox 16"/>
            <p:cNvSpPr txBox="1"/>
            <p:nvPr/>
          </p:nvSpPr>
          <p:spPr>
            <a:xfrm>
              <a:off x="0" y="-38100"/>
              <a:ext cx="561561" cy="274743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15919" y="6389388"/>
            <a:ext cx="3277467" cy="327746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9305133" y="2136852"/>
            <a:ext cx="6336958" cy="3535618"/>
            <a:chOff x="0" y="0"/>
            <a:chExt cx="875736" cy="488605"/>
          </a:xfrm>
        </p:grpSpPr>
        <p:sp>
          <p:nvSpPr>
            <p:cNvPr id="21" name="Freeform 21"/>
            <p:cNvSpPr/>
            <p:nvPr/>
          </p:nvSpPr>
          <p:spPr>
            <a:xfrm>
              <a:off x="0" y="0"/>
              <a:ext cx="875736" cy="488605"/>
            </a:xfrm>
            <a:custGeom>
              <a:avLst/>
              <a:gdLst/>
              <a:ahLst/>
              <a:cxnLst/>
              <a:rect l="l" t="t" r="r" b="b"/>
              <a:pathLst>
                <a:path w="875736" h="488605">
                  <a:moveTo>
                    <a:pt x="0" y="0"/>
                  </a:moveTo>
                  <a:lnTo>
                    <a:pt x="875736" y="0"/>
                  </a:lnTo>
                  <a:lnTo>
                    <a:pt x="875736" y="488605"/>
                  </a:lnTo>
                  <a:lnTo>
                    <a:pt x="0" y="488605"/>
                  </a:lnTo>
                  <a:close/>
                </a:path>
              </a:pathLst>
            </a:custGeom>
            <a:solidFill>
              <a:srgbClr val="0071CE"/>
            </a:solidFill>
          </p:spPr>
        </p:sp>
        <p:sp>
          <p:nvSpPr>
            <p:cNvPr id="22" name="TextBox 22"/>
            <p:cNvSpPr txBox="1"/>
            <p:nvPr/>
          </p:nvSpPr>
          <p:spPr>
            <a:xfrm>
              <a:off x="0" y="-38100"/>
              <a:ext cx="875736" cy="526705"/>
            </a:xfrm>
            <a:prstGeom prst="rect">
              <a:avLst/>
            </a:prstGeom>
          </p:spPr>
          <p:txBody>
            <a:bodyPr lIns="50800" tIns="50800" rIns="50800" bIns="50800" rtlCol="0" anchor="ctr"/>
            <a:lstStyle/>
            <a:p>
              <a:pPr algn="ctr">
                <a:lnSpc>
                  <a:spcPts val="2901"/>
                </a:lnSpc>
              </a:pPr>
              <a:endParaRPr/>
            </a:p>
          </p:txBody>
        </p:sp>
      </p:grpSp>
      <p:grpSp>
        <p:nvGrpSpPr>
          <p:cNvPr id="23" name="Group 23"/>
          <p:cNvGrpSpPr/>
          <p:nvPr/>
        </p:nvGrpSpPr>
        <p:grpSpPr>
          <a:xfrm>
            <a:off x="4794191" y="6050741"/>
            <a:ext cx="7921274" cy="3535618"/>
            <a:chOff x="0" y="0"/>
            <a:chExt cx="1094681" cy="488605"/>
          </a:xfrm>
        </p:grpSpPr>
        <p:sp>
          <p:nvSpPr>
            <p:cNvPr id="24" name="Freeform 24"/>
            <p:cNvSpPr/>
            <p:nvPr/>
          </p:nvSpPr>
          <p:spPr>
            <a:xfrm>
              <a:off x="0" y="0"/>
              <a:ext cx="1094681" cy="488605"/>
            </a:xfrm>
            <a:custGeom>
              <a:avLst/>
              <a:gdLst/>
              <a:ahLst/>
              <a:cxnLst/>
              <a:rect l="l" t="t" r="r" b="b"/>
              <a:pathLst>
                <a:path w="1094681" h="488605">
                  <a:moveTo>
                    <a:pt x="0" y="0"/>
                  </a:moveTo>
                  <a:lnTo>
                    <a:pt x="1094681" y="0"/>
                  </a:lnTo>
                  <a:lnTo>
                    <a:pt x="1094681" y="488605"/>
                  </a:lnTo>
                  <a:lnTo>
                    <a:pt x="0" y="488605"/>
                  </a:lnTo>
                  <a:close/>
                </a:path>
              </a:pathLst>
            </a:custGeom>
            <a:solidFill>
              <a:srgbClr val="FEC221"/>
            </a:solidFill>
          </p:spPr>
        </p:sp>
        <p:sp>
          <p:nvSpPr>
            <p:cNvPr id="25" name="TextBox 25"/>
            <p:cNvSpPr txBox="1"/>
            <p:nvPr/>
          </p:nvSpPr>
          <p:spPr>
            <a:xfrm>
              <a:off x="0" y="-38100"/>
              <a:ext cx="1094681" cy="526705"/>
            </a:xfrm>
            <a:prstGeom prst="rect">
              <a:avLst/>
            </a:prstGeom>
          </p:spPr>
          <p:txBody>
            <a:bodyPr lIns="50800" tIns="50800" rIns="50800" bIns="50800" rtlCol="0" anchor="ctr"/>
            <a:lstStyle/>
            <a:p>
              <a:pPr algn="ctr">
                <a:lnSpc>
                  <a:spcPts val="2901"/>
                </a:lnSpc>
              </a:pPr>
              <a:endParaRPr/>
            </a:p>
          </p:txBody>
        </p:sp>
      </p:grpSp>
      <p:sp>
        <p:nvSpPr>
          <p:cNvPr id="26" name="Freeform 26"/>
          <p:cNvSpPr/>
          <p:nvPr/>
        </p:nvSpPr>
        <p:spPr>
          <a:xfrm>
            <a:off x="13483127" y="8933343"/>
            <a:ext cx="3147995" cy="1306032"/>
          </a:xfrm>
          <a:custGeom>
            <a:avLst/>
            <a:gdLst/>
            <a:ahLst/>
            <a:cxnLst/>
            <a:rect l="l" t="t" r="r" b="b"/>
            <a:pathLst>
              <a:path w="3147995" h="1306032">
                <a:moveTo>
                  <a:pt x="0" y="0"/>
                </a:moveTo>
                <a:lnTo>
                  <a:pt x="3147995" y="0"/>
                </a:lnTo>
                <a:lnTo>
                  <a:pt x="3147995" y="1306032"/>
                </a:lnTo>
                <a:lnTo>
                  <a:pt x="0" y="1306032"/>
                </a:lnTo>
                <a:lnTo>
                  <a:pt x="0" y="0"/>
                </a:lnTo>
                <a:close/>
              </a:path>
            </a:pathLst>
          </a:custGeom>
          <a:blipFill>
            <a:blip r:embed="rId2"/>
            <a:stretch>
              <a:fillRect t="-6219" b="-6219"/>
            </a:stretch>
          </a:blipFill>
        </p:spPr>
      </p:sp>
      <p:sp>
        <p:nvSpPr>
          <p:cNvPr id="27" name="TextBox 27"/>
          <p:cNvSpPr txBox="1"/>
          <p:nvPr/>
        </p:nvSpPr>
        <p:spPr>
          <a:xfrm>
            <a:off x="1806215" y="2639741"/>
            <a:ext cx="6047626" cy="2491740"/>
          </a:xfrm>
          <a:prstGeom prst="rect">
            <a:avLst/>
          </a:prstGeom>
        </p:spPr>
        <p:txBody>
          <a:bodyPr lIns="0" tIns="0" rIns="0" bIns="0" rtlCol="0" anchor="t">
            <a:spAutoFit/>
          </a:bodyPr>
          <a:lstStyle/>
          <a:p>
            <a:pPr algn="just">
              <a:lnSpc>
                <a:spcPts val="3359"/>
              </a:lnSpc>
            </a:pPr>
            <a:r>
              <a:rPr lang="en-US" sz="2399">
                <a:solidFill>
                  <a:srgbClr val="FFFFFF"/>
                </a:solidFill>
                <a:latin typeface="Open Sans Bold"/>
              </a:rPr>
              <a:t>Investment Recommendation</a:t>
            </a:r>
            <a:r>
              <a:rPr lang="en-US" sz="2399">
                <a:solidFill>
                  <a:srgbClr val="FFFFFF"/>
                </a:solidFill>
                <a:latin typeface="Open Sans Medium"/>
              </a:rPr>
              <a:t>: </a:t>
            </a:r>
          </a:p>
          <a:p>
            <a:pPr marL="518158" lvl="1" indent="-259079" algn="just">
              <a:lnSpc>
                <a:spcPts val="3359"/>
              </a:lnSpc>
              <a:buFont typeface="Arial"/>
              <a:buChar char="•"/>
            </a:pPr>
            <a:r>
              <a:rPr lang="en-US" sz="2399">
                <a:solidFill>
                  <a:srgbClr val="FFFFFF"/>
                </a:solidFill>
                <a:latin typeface="Open Sans Medium"/>
              </a:rPr>
              <a:t>Based on the FB Prophet forecast and analysis, Walmart Inc. appears to be a promising investment opportunity with a projected upward trend and potential for growth in the future.</a:t>
            </a:r>
          </a:p>
        </p:txBody>
      </p:sp>
      <p:sp>
        <p:nvSpPr>
          <p:cNvPr id="28" name="TextBox 28"/>
          <p:cNvSpPr txBox="1"/>
          <p:nvPr/>
        </p:nvSpPr>
        <p:spPr>
          <a:xfrm>
            <a:off x="4423475" y="379171"/>
            <a:ext cx="8708611" cy="986156"/>
          </a:xfrm>
          <a:prstGeom prst="rect">
            <a:avLst/>
          </a:prstGeom>
        </p:spPr>
        <p:txBody>
          <a:bodyPr lIns="0" tIns="0" rIns="0" bIns="0" rtlCol="0" anchor="t">
            <a:spAutoFit/>
          </a:bodyPr>
          <a:lstStyle/>
          <a:p>
            <a:pPr>
              <a:lnSpc>
                <a:spcPts val="8119"/>
              </a:lnSpc>
            </a:pPr>
            <a:r>
              <a:rPr lang="en-US" sz="5799" spc="115">
                <a:solidFill>
                  <a:srgbClr val="FEC221"/>
                </a:solidFill>
                <a:latin typeface="Garet Bold"/>
              </a:rPr>
              <a:t>RECOMMENDATIONS</a:t>
            </a:r>
          </a:p>
        </p:txBody>
      </p:sp>
      <p:sp>
        <p:nvSpPr>
          <p:cNvPr id="29" name="TextBox 29"/>
          <p:cNvSpPr txBox="1"/>
          <p:nvPr/>
        </p:nvSpPr>
        <p:spPr>
          <a:xfrm>
            <a:off x="9449799" y="2486071"/>
            <a:ext cx="6047626" cy="2789555"/>
          </a:xfrm>
          <a:prstGeom prst="rect">
            <a:avLst/>
          </a:prstGeom>
        </p:spPr>
        <p:txBody>
          <a:bodyPr lIns="0" tIns="0" rIns="0" bIns="0" rtlCol="0" anchor="t">
            <a:spAutoFit/>
          </a:bodyPr>
          <a:lstStyle/>
          <a:p>
            <a:pPr algn="just">
              <a:lnSpc>
                <a:spcPts val="3219"/>
              </a:lnSpc>
            </a:pPr>
            <a:r>
              <a:rPr lang="en-US" sz="2299">
                <a:solidFill>
                  <a:srgbClr val="FFFFFF"/>
                </a:solidFill>
                <a:latin typeface="Open Sans Bold"/>
              </a:rPr>
              <a:t>Buy: </a:t>
            </a:r>
          </a:p>
          <a:p>
            <a:pPr marL="496569" lvl="1" indent="-248284" algn="just">
              <a:lnSpc>
                <a:spcPts val="3219"/>
              </a:lnSpc>
              <a:buFont typeface="Arial"/>
              <a:buChar char="•"/>
            </a:pPr>
            <a:r>
              <a:rPr lang="en-US" sz="2299">
                <a:solidFill>
                  <a:srgbClr val="FFFFFF"/>
                </a:solidFill>
                <a:latin typeface="Open Sans"/>
              </a:rPr>
              <a:t>The consistent upward trend and positive momentum forecasted for Walmart's stock price, it may be an opportune time for investors to consider buying shares of Walmart Inc. as part of a diversified investment portfolio.</a:t>
            </a:r>
          </a:p>
        </p:txBody>
      </p:sp>
      <p:sp>
        <p:nvSpPr>
          <p:cNvPr id="30" name="TextBox 30"/>
          <p:cNvSpPr txBox="1"/>
          <p:nvPr/>
        </p:nvSpPr>
        <p:spPr>
          <a:xfrm>
            <a:off x="5030691" y="6344080"/>
            <a:ext cx="7494180" cy="2910840"/>
          </a:xfrm>
          <a:prstGeom prst="rect">
            <a:avLst/>
          </a:prstGeom>
        </p:spPr>
        <p:txBody>
          <a:bodyPr lIns="0" tIns="0" rIns="0" bIns="0" rtlCol="0" anchor="t">
            <a:spAutoFit/>
          </a:bodyPr>
          <a:lstStyle/>
          <a:p>
            <a:pPr algn="just">
              <a:lnSpc>
                <a:spcPts val="3359"/>
              </a:lnSpc>
            </a:pPr>
            <a:r>
              <a:rPr lang="en-US" sz="2399">
                <a:solidFill>
                  <a:srgbClr val="000000"/>
                </a:solidFill>
                <a:latin typeface="Open Sans Bold"/>
              </a:rPr>
              <a:t>Sell/Hold: </a:t>
            </a:r>
          </a:p>
          <a:p>
            <a:pPr marL="518158" lvl="1" indent="-259079" algn="just">
              <a:lnSpc>
                <a:spcPts val="3359"/>
              </a:lnSpc>
              <a:buFont typeface="Arial"/>
              <a:buChar char="•"/>
            </a:pPr>
            <a:r>
              <a:rPr lang="en-US" sz="2399">
                <a:solidFill>
                  <a:srgbClr val="000000"/>
                </a:solidFill>
                <a:latin typeface="Open Sans"/>
              </a:rPr>
              <a:t>If already holding Walmart's stock, it might be beneficial to continue holding or consider selling based on individual investment goals, risk tolerance, and market conditions. Monitoring the stock price performance and market dynamics is crucial for making informed decisions.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42469" y="0"/>
            <a:ext cx="5416831" cy="12022429"/>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03496" r="-129630"/>
              </a:stretch>
            </a:blipFill>
          </p:spPr>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071CE"/>
            </a:solidFill>
          </p:spPr>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842469" cy="3177813"/>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71CE"/>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071CE"/>
            </a:solidFill>
          </p:spPr>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853887" y="786854"/>
            <a:ext cx="1977164" cy="1977164"/>
            <a:chOff x="0" y="0"/>
            <a:chExt cx="812800" cy="812800"/>
          </a:xfrm>
        </p:grpSpPr>
        <p:sp>
          <p:nvSpPr>
            <p:cNvPr id="17" name="Freeform 17"/>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8484493" y="9014056"/>
            <a:ext cx="2545888" cy="254588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552491" y="7587011"/>
            <a:ext cx="5181558" cy="2417115"/>
          </a:xfrm>
          <a:custGeom>
            <a:avLst/>
            <a:gdLst/>
            <a:ahLst/>
            <a:cxnLst/>
            <a:rect l="l" t="t" r="r" b="b"/>
            <a:pathLst>
              <a:path w="5181558" h="2417115">
                <a:moveTo>
                  <a:pt x="0" y="0"/>
                </a:moveTo>
                <a:lnTo>
                  <a:pt x="5181559" y="0"/>
                </a:lnTo>
                <a:lnTo>
                  <a:pt x="5181559" y="2417115"/>
                </a:lnTo>
                <a:lnTo>
                  <a:pt x="0" y="2417115"/>
                </a:lnTo>
                <a:lnTo>
                  <a:pt x="0" y="0"/>
                </a:lnTo>
                <a:close/>
              </a:path>
            </a:pathLst>
          </a:custGeom>
          <a:blipFill>
            <a:blip r:embed="rId3"/>
            <a:stretch>
              <a:fillRect/>
            </a:stretch>
          </a:blipFill>
        </p:spPr>
      </p:sp>
      <p:sp>
        <p:nvSpPr>
          <p:cNvPr id="23" name="TextBox 23"/>
          <p:cNvSpPr txBox="1"/>
          <p:nvPr/>
        </p:nvSpPr>
        <p:spPr>
          <a:xfrm>
            <a:off x="1552491" y="5364783"/>
            <a:ext cx="8766566" cy="646431"/>
          </a:xfrm>
          <a:prstGeom prst="rect">
            <a:avLst/>
          </a:prstGeom>
        </p:spPr>
        <p:txBody>
          <a:bodyPr lIns="0" tIns="0" rIns="0" bIns="0" rtlCol="0" anchor="t">
            <a:spAutoFit/>
          </a:bodyPr>
          <a:lstStyle/>
          <a:p>
            <a:pPr>
              <a:lnSpc>
                <a:spcPts val="5319"/>
              </a:lnSpc>
            </a:pPr>
            <a:r>
              <a:rPr lang="en-US" sz="3799" spc="379">
                <a:solidFill>
                  <a:srgbClr val="000000"/>
                </a:solidFill>
                <a:latin typeface="Garet"/>
              </a:rPr>
              <a:t>FOR YOUR ATTENTION</a:t>
            </a:r>
          </a:p>
        </p:txBody>
      </p:sp>
      <p:sp>
        <p:nvSpPr>
          <p:cNvPr id="24" name="TextBox 24"/>
          <p:cNvSpPr txBox="1"/>
          <p:nvPr/>
        </p:nvSpPr>
        <p:spPr>
          <a:xfrm>
            <a:off x="1523411" y="3880697"/>
            <a:ext cx="8795646" cy="1642744"/>
          </a:xfrm>
          <a:prstGeom prst="rect">
            <a:avLst/>
          </a:prstGeom>
        </p:spPr>
        <p:txBody>
          <a:bodyPr lIns="0" tIns="0" rIns="0" bIns="0" rtlCol="0" anchor="t">
            <a:spAutoFit/>
          </a:bodyPr>
          <a:lstStyle/>
          <a:p>
            <a:pPr>
              <a:lnSpc>
                <a:spcPts val="12879"/>
              </a:lnSpc>
            </a:pPr>
            <a:r>
              <a:rPr lang="en-US" sz="11199">
                <a:solidFill>
                  <a:srgbClr val="000000"/>
                </a:solidFill>
                <a:latin typeface="Garet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1CE"/>
        </a:solidFill>
        <a:effectLst/>
      </p:bgPr>
    </p:bg>
    <p:spTree>
      <p:nvGrpSpPr>
        <p:cNvPr id="1" name=""/>
        <p:cNvGrpSpPr/>
        <p:nvPr/>
      </p:nvGrpSpPr>
      <p:grpSpPr>
        <a:xfrm>
          <a:off x="0" y="0"/>
          <a:ext cx="0" cy="0"/>
          <a:chOff x="0" y="0"/>
          <a:chExt cx="0" cy="0"/>
        </a:xfrm>
      </p:grpSpPr>
      <p:grpSp>
        <p:nvGrpSpPr>
          <p:cNvPr id="2" name="Group 2"/>
          <p:cNvGrpSpPr/>
          <p:nvPr/>
        </p:nvGrpSpPr>
        <p:grpSpPr>
          <a:xfrm>
            <a:off x="15664971" y="-782737"/>
            <a:ext cx="3744615" cy="3744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26182" y="8330523"/>
            <a:ext cx="2350854" cy="235085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104341" y="8506418"/>
            <a:ext cx="4420203" cy="4018365"/>
            <a:chOff x="0" y="0"/>
            <a:chExt cx="812800" cy="738909"/>
          </a:xfrm>
        </p:grpSpPr>
        <p:sp>
          <p:nvSpPr>
            <p:cNvPr id="9" name="Freeform 9"/>
            <p:cNvSpPr/>
            <p:nvPr/>
          </p:nvSpPr>
          <p:spPr>
            <a:xfrm>
              <a:off x="0" y="0"/>
              <a:ext cx="812800" cy="738909"/>
            </a:xfrm>
            <a:custGeom>
              <a:avLst/>
              <a:gdLst/>
              <a:ahLst/>
              <a:cxnLst/>
              <a:rect l="l" t="t" r="r" b="b"/>
              <a:pathLst>
                <a:path w="812800" h="738909">
                  <a:moveTo>
                    <a:pt x="406400" y="0"/>
                  </a:moveTo>
                  <a:cubicBezTo>
                    <a:pt x="181951" y="0"/>
                    <a:pt x="0" y="165410"/>
                    <a:pt x="0" y="369454"/>
                  </a:cubicBezTo>
                  <a:cubicBezTo>
                    <a:pt x="0" y="573498"/>
                    <a:pt x="181951" y="738909"/>
                    <a:pt x="406400" y="738909"/>
                  </a:cubicBezTo>
                  <a:cubicBezTo>
                    <a:pt x="630849" y="738909"/>
                    <a:pt x="812800" y="573498"/>
                    <a:pt x="812800" y="369454"/>
                  </a:cubicBezTo>
                  <a:cubicBezTo>
                    <a:pt x="812800" y="165410"/>
                    <a:pt x="630849" y="0"/>
                    <a:pt x="406400" y="0"/>
                  </a:cubicBezTo>
                  <a:close/>
                </a:path>
              </a:pathLst>
            </a:custGeom>
            <a:solidFill>
              <a:srgbClr val="FFFFFF"/>
            </a:solidFill>
          </p:spPr>
        </p:sp>
        <p:sp>
          <p:nvSpPr>
            <p:cNvPr id="10" name="TextBox 10"/>
            <p:cNvSpPr txBox="1"/>
            <p:nvPr/>
          </p:nvSpPr>
          <p:spPr>
            <a:xfrm>
              <a:off x="76200" y="31173"/>
              <a:ext cx="660400" cy="63846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4514184" y="8949677"/>
            <a:ext cx="3581466" cy="1670698"/>
          </a:xfrm>
          <a:custGeom>
            <a:avLst/>
            <a:gdLst/>
            <a:ahLst/>
            <a:cxnLst/>
            <a:rect l="l" t="t" r="r" b="b"/>
            <a:pathLst>
              <a:path w="3581466" h="1670698">
                <a:moveTo>
                  <a:pt x="0" y="0"/>
                </a:moveTo>
                <a:lnTo>
                  <a:pt x="3581467" y="0"/>
                </a:lnTo>
                <a:lnTo>
                  <a:pt x="3581467" y="1670698"/>
                </a:lnTo>
                <a:lnTo>
                  <a:pt x="0" y="1670698"/>
                </a:lnTo>
                <a:lnTo>
                  <a:pt x="0" y="0"/>
                </a:lnTo>
                <a:close/>
              </a:path>
            </a:pathLst>
          </a:custGeom>
          <a:blipFill>
            <a:blip r:embed="rId2"/>
            <a:stretch>
              <a:fillRect/>
            </a:stretch>
          </a:blipFill>
        </p:spPr>
      </p:sp>
      <p:grpSp>
        <p:nvGrpSpPr>
          <p:cNvPr id="12" name="Group 12"/>
          <p:cNvGrpSpPr/>
          <p:nvPr/>
        </p:nvGrpSpPr>
        <p:grpSpPr>
          <a:xfrm>
            <a:off x="734970" y="3340450"/>
            <a:ext cx="3825098" cy="3312363"/>
            <a:chOff x="0" y="0"/>
            <a:chExt cx="4282440" cy="3708400"/>
          </a:xfrm>
        </p:grpSpPr>
        <p:sp>
          <p:nvSpPr>
            <p:cNvPr id="13" name="Freeform 13"/>
            <p:cNvSpPr/>
            <p:nvPr/>
          </p:nvSpPr>
          <p:spPr>
            <a:xfrm>
              <a:off x="26425" y="0"/>
              <a:ext cx="4229591" cy="3708400"/>
            </a:xfrm>
            <a:custGeom>
              <a:avLst/>
              <a:gdLst/>
              <a:ahLst/>
              <a:cxnLst/>
              <a:rect l="l" t="t" r="r" b="b"/>
              <a:pathLst>
                <a:path w="4229591" h="3708400">
                  <a:moveTo>
                    <a:pt x="3046775" y="0"/>
                  </a:moveTo>
                  <a:lnTo>
                    <a:pt x="1182815" y="0"/>
                  </a:lnTo>
                  <a:cubicBezTo>
                    <a:pt x="1097030" y="0"/>
                    <a:pt x="1017761" y="45764"/>
                    <a:pt x="974866" y="120055"/>
                  </a:cubicBezTo>
                  <a:lnTo>
                    <a:pt x="42894" y="1734145"/>
                  </a:lnTo>
                  <a:cubicBezTo>
                    <a:pt x="0" y="1808435"/>
                    <a:pt x="0" y="1899965"/>
                    <a:pt x="42894" y="1974255"/>
                  </a:cubicBezTo>
                  <a:lnTo>
                    <a:pt x="974866" y="3588345"/>
                  </a:lnTo>
                  <a:cubicBezTo>
                    <a:pt x="1017761" y="3662636"/>
                    <a:pt x="1097030" y="3708400"/>
                    <a:pt x="1182815" y="3708400"/>
                  </a:cubicBezTo>
                  <a:lnTo>
                    <a:pt x="3046775" y="3708400"/>
                  </a:lnTo>
                  <a:cubicBezTo>
                    <a:pt x="3132560" y="3708400"/>
                    <a:pt x="3211829" y="3662636"/>
                    <a:pt x="3254724" y="3588345"/>
                  </a:cubicBezTo>
                  <a:lnTo>
                    <a:pt x="4186696" y="1974255"/>
                  </a:lnTo>
                  <a:cubicBezTo>
                    <a:pt x="4229590" y="1899965"/>
                    <a:pt x="4229590" y="1808435"/>
                    <a:pt x="4186696" y="1734145"/>
                  </a:cubicBezTo>
                  <a:lnTo>
                    <a:pt x="3254724" y="120055"/>
                  </a:lnTo>
                  <a:cubicBezTo>
                    <a:pt x="3211829" y="45764"/>
                    <a:pt x="3132560" y="0"/>
                    <a:pt x="3046775" y="0"/>
                  </a:cubicBezTo>
                  <a:close/>
                </a:path>
              </a:pathLst>
            </a:custGeom>
            <a:blipFill>
              <a:blip r:embed="rId3"/>
              <a:stretch>
                <a:fillRect l="-882" t="-8050" r="-882" b="-8050"/>
              </a:stretch>
            </a:blipFill>
            <a:ln cap="sq">
              <a:noFill/>
              <a:prstDash val="solid"/>
              <a:miter/>
            </a:ln>
          </p:spPr>
        </p:sp>
      </p:grpSp>
      <p:sp>
        <p:nvSpPr>
          <p:cNvPr id="14" name="TextBox 14"/>
          <p:cNvSpPr txBox="1"/>
          <p:nvPr/>
        </p:nvSpPr>
        <p:spPr>
          <a:xfrm>
            <a:off x="2765904" y="579336"/>
            <a:ext cx="12756192" cy="2057400"/>
          </a:xfrm>
          <a:prstGeom prst="rect">
            <a:avLst/>
          </a:prstGeom>
        </p:spPr>
        <p:txBody>
          <a:bodyPr lIns="0" tIns="0" rIns="0" bIns="0" rtlCol="0" anchor="t">
            <a:spAutoFit/>
          </a:bodyPr>
          <a:lstStyle/>
          <a:p>
            <a:pPr algn="ctr">
              <a:lnSpc>
                <a:spcPts val="16800"/>
              </a:lnSpc>
            </a:pPr>
            <a:r>
              <a:rPr lang="en-US" sz="12000">
                <a:solidFill>
                  <a:srgbClr val="FEC221"/>
                </a:solidFill>
                <a:latin typeface="Garet Bold"/>
              </a:rPr>
              <a:t>TEAM MEMBERS</a:t>
            </a:r>
          </a:p>
        </p:txBody>
      </p:sp>
      <p:grpSp>
        <p:nvGrpSpPr>
          <p:cNvPr id="15" name="Group 15"/>
          <p:cNvGrpSpPr/>
          <p:nvPr/>
        </p:nvGrpSpPr>
        <p:grpSpPr>
          <a:xfrm>
            <a:off x="5066489" y="3340450"/>
            <a:ext cx="3825098" cy="3312363"/>
            <a:chOff x="0" y="0"/>
            <a:chExt cx="4282440" cy="3708400"/>
          </a:xfrm>
        </p:grpSpPr>
        <p:sp>
          <p:nvSpPr>
            <p:cNvPr id="16" name="Freeform 16"/>
            <p:cNvSpPr/>
            <p:nvPr/>
          </p:nvSpPr>
          <p:spPr>
            <a:xfrm>
              <a:off x="26425" y="0"/>
              <a:ext cx="4229591" cy="3708400"/>
            </a:xfrm>
            <a:custGeom>
              <a:avLst/>
              <a:gdLst/>
              <a:ahLst/>
              <a:cxnLst/>
              <a:rect l="l" t="t" r="r" b="b"/>
              <a:pathLst>
                <a:path w="4229591" h="3708400">
                  <a:moveTo>
                    <a:pt x="3046775" y="0"/>
                  </a:moveTo>
                  <a:lnTo>
                    <a:pt x="1182815" y="0"/>
                  </a:lnTo>
                  <a:cubicBezTo>
                    <a:pt x="1097030" y="0"/>
                    <a:pt x="1017761" y="45764"/>
                    <a:pt x="974866" y="120055"/>
                  </a:cubicBezTo>
                  <a:lnTo>
                    <a:pt x="42894" y="1734145"/>
                  </a:lnTo>
                  <a:cubicBezTo>
                    <a:pt x="0" y="1808435"/>
                    <a:pt x="0" y="1899965"/>
                    <a:pt x="42894" y="1974255"/>
                  </a:cubicBezTo>
                  <a:lnTo>
                    <a:pt x="974866" y="3588345"/>
                  </a:lnTo>
                  <a:cubicBezTo>
                    <a:pt x="1017761" y="3662636"/>
                    <a:pt x="1097030" y="3708400"/>
                    <a:pt x="1182815" y="3708400"/>
                  </a:cubicBezTo>
                  <a:lnTo>
                    <a:pt x="3046775" y="3708400"/>
                  </a:lnTo>
                  <a:cubicBezTo>
                    <a:pt x="3132560" y="3708400"/>
                    <a:pt x="3211829" y="3662636"/>
                    <a:pt x="3254724" y="3588345"/>
                  </a:cubicBezTo>
                  <a:lnTo>
                    <a:pt x="4186696" y="1974255"/>
                  </a:lnTo>
                  <a:cubicBezTo>
                    <a:pt x="4229590" y="1899965"/>
                    <a:pt x="4229590" y="1808435"/>
                    <a:pt x="4186696" y="1734145"/>
                  </a:cubicBezTo>
                  <a:lnTo>
                    <a:pt x="3254724" y="120055"/>
                  </a:lnTo>
                  <a:cubicBezTo>
                    <a:pt x="3211829" y="45764"/>
                    <a:pt x="3132560" y="0"/>
                    <a:pt x="3046775" y="0"/>
                  </a:cubicBezTo>
                  <a:close/>
                </a:path>
              </a:pathLst>
            </a:custGeom>
            <a:blipFill>
              <a:blip r:embed="rId4"/>
              <a:stretch>
                <a:fillRect l="-3904" r="-3904"/>
              </a:stretch>
            </a:blipFill>
            <a:ln cap="sq">
              <a:noFill/>
              <a:prstDash val="solid"/>
              <a:miter/>
            </a:ln>
          </p:spPr>
        </p:sp>
      </p:grpSp>
      <p:grpSp>
        <p:nvGrpSpPr>
          <p:cNvPr id="17" name="Group 17"/>
          <p:cNvGrpSpPr/>
          <p:nvPr/>
        </p:nvGrpSpPr>
        <p:grpSpPr>
          <a:xfrm>
            <a:off x="9396412" y="3340450"/>
            <a:ext cx="3825098" cy="3312363"/>
            <a:chOff x="0" y="0"/>
            <a:chExt cx="4282440" cy="3708400"/>
          </a:xfrm>
        </p:grpSpPr>
        <p:sp>
          <p:nvSpPr>
            <p:cNvPr id="18" name="Freeform 18"/>
            <p:cNvSpPr/>
            <p:nvPr/>
          </p:nvSpPr>
          <p:spPr>
            <a:xfrm>
              <a:off x="26425" y="0"/>
              <a:ext cx="4229591" cy="3708400"/>
            </a:xfrm>
            <a:custGeom>
              <a:avLst/>
              <a:gdLst/>
              <a:ahLst/>
              <a:cxnLst/>
              <a:rect l="l" t="t" r="r" b="b"/>
              <a:pathLst>
                <a:path w="4229591" h="3708400">
                  <a:moveTo>
                    <a:pt x="3046775" y="0"/>
                  </a:moveTo>
                  <a:lnTo>
                    <a:pt x="1182815" y="0"/>
                  </a:lnTo>
                  <a:cubicBezTo>
                    <a:pt x="1097030" y="0"/>
                    <a:pt x="1017761" y="45764"/>
                    <a:pt x="974866" y="120055"/>
                  </a:cubicBezTo>
                  <a:lnTo>
                    <a:pt x="42894" y="1734145"/>
                  </a:lnTo>
                  <a:cubicBezTo>
                    <a:pt x="0" y="1808435"/>
                    <a:pt x="0" y="1899965"/>
                    <a:pt x="42894" y="1974255"/>
                  </a:cubicBezTo>
                  <a:lnTo>
                    <a:pt x="974866" y="3588345"/>
                  </a:lnTo>
                  <a:cubicBezTo>
                    <a:pt x="1017761" y="3662636"/>
                    <a:pt x="1097030" y="3708400"/>
                    <a:pt x="1182815" y="3708400"/>
                  </a:cubicBezTo>
                  <a:lnTo>
                    <a:pt x="3046775" y="3708400"/>
                  </a:lnTo>
                  <a:cubicBezTo>
                    <a:pt x="3132560" y="3708400"/>
                    <a:pt x="3211829" y="3662636"/>
                    <a:pt x="3254724" y="3588345"/>
                  </a:cubicBezTo>
                  <a:lnTo>
                    <a:pt x="4186696" y="1974255"/>
                  </a:lnTo>
                  <a:cubicBezTo>
                    <a:pt x="4229590" y="1899965"/>
                    <a:pt x="4229590" y="1808435"/>
                    <a:pt x="4186696" y="1734145"/>
                  </a:cubicBezTo>
                  <a:lnTo>
                    <a:pt x="3254724" y="120055"/>
                  </a:lnTo>
                  <a:cubicBezTo>
                    <a:pt x="3211829" y="45764"/>
                    <a:pt x="3132560" y="0"/>
                    <a:pt x="3046775" y="0"/>
                  </a:cubicBezTo>
                  <a:close/>
                </a:path>
              </a:pathLst>
            </a:custGeom>
            <a:blipFill>
              <a:blip r:embed="rId5"/>
              <a:stretch>
                <a:fillRect l="-299" r="-299"/>
              </a:stretch>
            </a:blipFill>
            <a:ln cap="sq">
              <a:noFill/>
              <a:prstDash val="solid"/>
              <a:miter/>
            </a:ln>
          </p:spPr>
        </p:sp>
      </p:grpSp>
      <p:grpSp>
        <p:nvGrpSpPr>
          <p:cNvPr id="19" name="Group 19"/>
          <p:cNvGrpSpPr/>
          <p:nvPr/>
        </p:nvGrpSpPr>
        <p:grpSpPr>
          <a:xfrm>
            <a:off x="13727932" y="3340450"/>
            <a:ext cx="3825098" cy="3312363"/>
            <a:chOff x="0" y="0"/>
            <a:chExt cx="4282440" cy="3708400"/>
          </a:xfrm>
        </p:grpSpPr>
        <p:sp>
          <p:nvSpPr>
            <p:cNvPr id="20" name="Freeform 20"/>
            <p:cNvSpPr/>
            <p:nvPr/>
          </p:nvSpPr>
          <p:spPr>
            <a:xfrm>
              <a:off x="26425" y="0"/>
              <a:ext cx="4229591" cy="3708400"/>
            </a:xfrm>
            <a:custGeom>
              <a:avLst/>
              <a:gdLst/>
              <a:ahLst/>
              <a:cxnLst/>
              <a:rect l="l" t="t" r="r" b="b"/>
              <a:pathLst>
                <a:path w="4229591" h="3708400">
                  <a:moveTo>
                    <a:pt x="3046775" y="0"/>
                  </a:moveTo>
                  <a:lnTo>
                    <a:pt x="1182815" y="0"/>
                  </a:lnTo>
                  <a:cubicBezTo>
                    <a:pt x="1097030" y="0"/>
                    <a:pt x="1017761" y="45764"/>
                    <a:pt x="974866" y="120055"/>
                  </a:cubicBezTo>
                  <a:lnTo>
                    <a:pt x="42894" y="1734145"/>
                  </a:lnTo>
                  <a:cubicBezTo>
                    <a:pt x="0" y="1808435"/>
                    <a:pt x="0" y="1899965"/>
                    <a:pt x="42894" y="1974255"/>
                  </a:cubicBezTo>
                  <a:lnTo>
                    <a:pt x="974866" y="3588345"/>
                  </a:lnTo>
                  <a:cubicBezTo>
                    <a:pt x="1017761" y="3662636"/>
                    <a:pt x="1097030" y="3708400"/>
                    <a:pt x="1182815" y="3708400"/>
                  </a:cubicBezTo>
                  <a:lnTo>
                    <a:pt x="3046775" y="3708400"/>
                  </a:lnTo>
                  <a:cubicBezTo>
                    <a:pt x="3132560" y="3708400"/>
                    <a:pt x="3211829" y="3662636"/>
                    <a:pt x="3254724" y="3588345"/>
                  </a:cubicBezTo>
                  <a:lnTo>
                    <a:pt x="4186696" y="1974255"/>
                  </a:lnTo>
                  <a:cubicBezTo>
                    <a:pt x="4229590" y="1899965"/>
                    <a:pt x="4229590" y="1808435"/>
                    <a:pt x="4186696" y="1734145"/>
                  </a:cubicBezTo>
                  <a:lnTo>
                    <a:pt x="3254724" y="120055"/>
                  </a:lnTo>
                  <a:cubicBezTo>
                    <a:pt x="3211829" y="45764"/>
                    <a:pt x="3132560" y="0"/>
                    <a:pt x="3046775" y="0"/>
                  </a:cubicBezTo>
                  <a:close/>
                </a:path>
              </a:pathLst>
            </a:custGeom>
            <a:blipFill>
              <a:blip r:embed="rId6"/>
              <a:stretch>
                <a:fillRect t="-8430" b="-8430"/>
              </a:stretch>
            </a:blipFill>
            <a:ln cap="sq">
              <a:noFill/>
              <a:prstDash val="solid"/>
              <a:miter/>
            </a:ln>
          </p:spPr>
        </p:sp>
      </p:grpSp>
      <p:sp>
        <p:nvSpPr>
          <p:cNvPr id="21" name="TextBox 21"/>
          <p:cNvSpPr txBox="1"/>
          <p:nvPr/>
        </p:nvSpPr>
        <p:spPr>
          <a:xfrm>
            <a:off x="1331102" y="6944320"/>
            <a:ext cx="2632834" cy="1386203"/>
          </a:xfrm>
          <a:prstGeom prst="rect">
            <a:avLst/>
          </a:prstGeom>
        </p:spPr>
        <p:txBody>
          <a:bodyPr lIns="0" tIns="0" rIns="0" bIns="0" rtlCol="0" anchor="t">
            <a:spAutoFit/>
          </a:bodyPr>
          <a:lstStyle/>
          <a:p>
            <a:pPr algn="ctr">
              <a:lnSpc>
                <a:spcPts val="6579"/>
              </a:lnSpc>
            </a:pPr>
            <a:r>
              <a:rPr lang="en-US" sz="4699">
                <a:solidFill>
                  <a:srgbClr val="FFFFFF"/>
                </a:solidFill>
                <a:latin typeface="Garet Bold"/>
              </a:rPr>
              <a:t>TIRTH </a:t>
            </a:r>
          </a:p>
          <a:p>
            <a:pPr algn="ctr">
              <a:lnSpc>
                <a:spcPts val="2819"/>
              </a:lnSpc>
            </a:pPr>
            <a:r>
              <a:rPr lang="en-US" sz="4699">
                <a:solidFill>
                  <a:srgbClr val="FFFFFF"/>
                </a:solidFill>
                <a:latin typeface="Garet Bold"/>
              </a:rPr>
              <a:t>SHAH</a:t>
            </a:r>
          </a:p>
        </p:txBody>
      </p:sp>
      <p:sp>
        <p:nvSpPr>
          <p:cNvPr id="22" name="TextBox 22"/>
          <p:cNvSpPr txBox="1"/>
          <p:nvPr/>
        </p:nvSpPr>
        <p:spPr>
          <a:xfrm>
            <a:off x="5662621" y="6944320"/>
            <a:ext cx="2632834" cy="1386203"/>
          </a:xfrm>
          <a:prstGeom prst="rect">
            <a:avLst/>
          </a:prstGeom>
        </p:spPr>
        <p:txBody>
          <a:bodyPr lIns="0" tIns="0" rIns="0" bIns="0" rtlCol="0" anchor="t">
            <a:spAutoFit/>
          </a:bodyPr>
          <a:lstStyle/>
          <a:p>
            <a:pPr algn="ctr">
              <a:lnSpc>
                <a:spcPts val="6579"/>
              </a:lnSpc>
            </a:pPr>
            <a:r>
              <a:rPr lang="en-US" sz="4699">
                <a:solidFill>
                  <a:srgbClr val="FFFFFF"/>
                </a:solidFill>
                <a:latin typeface="Garet Bold"/>
              </a:rPr>
              <a:t>HARSH </a:t>
            </a:r>
          </a:p>
          <a:p>
            <a:pPr algn="ctr">
              <a:lnSpc>
                <a:spcPts val="2819"/>
              </a:lnSpc>
            </a:pPr>
            <a:r>
              <a:rPr lang="en-US" sz="4699">
                <a:solidFill>
                  <a:srgbClr val="FFFFFF"/>
                </a:solidFill>
                <a:latin typeface="Garet Bold"/>
              </a:rPr>
              <a:t>DAVE</a:t>
            </a:r>
          </a:p>
        </p:txBody>
      </p:sp>
      <p:sp>
        <p:nvSpPr>
          <p:cNvPr id="23" name="TextBox 23"/>
          <p:cNvSpPr txBox="1"/>
          <p:nvPr/>
        </p:nvSpPr>
        <p:spPr>
          <a:xfrm>
            <a:off x="9992544" y="6944320"/>
            <a:ext cx="2632834" cy="1386203"/>
          </a:xfrm>
          <a:prstGeom prst="rect">
            <a:avLst/>
          </a:prstGeom>
        </p:spPr>
        <p:txBody>
          <a:bodyPr lIns="0" tIns="0" rIns="0" bIns="0" rtlCol="0" anchor="t">
            <a:spAutoFit/>
          </a:bodyPr>
          <a:lstStyle/>
          <a:p>
            <a:pPr algn="ctr">
              <a:lnSpc>
                <a:spcPts val="6579"/>
              </a:lnSpc>
            </a:pPr>
            <a:r>
              <a:rPr lang="en-US" sz="4699">
                <a:solidFill>
                  <a:srgbClr val="FFFFFF"/>
                </a:solidFill>
                <a:latin typeface="Garet Bold"/>
              </a:rPr>
              <a:t>PRIYAM </a:t>
            </a:r>
          </a:p>
          <a:p>
            <a:pPr algn="ctr">
              <a:lnSpc>
                <a:spcPts val="2819"/>
              </a:lnSpc>
            </a:pPr>
            <a:r>
              <a:rPr lang="en-US" sz="4699">
                <a:solidFill>
                  <a:srgbClr val="FFFFFF"/>
                </a:solidFill>
                <a:latin typeface="Garet Bold"/>
              </a:rPr>
              <a:t>MISTRY</a:t>
            </a:r>
          </a:p>
        </p:txBody>
      </p:sp>
      <p:sp>
        <p:nvSpPr>
          <p:cNvPr id="24" name="TextBox 24"/>
          <p:cNvSpPr txBox="1"/>
          <p:nvPr/>
        </p:nvSpPr>
        <p:spPr>
          <a:xfrm>
            <a:off x="14320829" y="6955744"/>
            <a:ext cx="2766780" cy="1386203"/>
          </a:xfrm>
          <a:prstGeom prst="rect">
            <a:avLst/>
          </a:prstGeom>
        </p:spPr>
        <p:txBody>
          <a:bodyPr lIns="0" tIns="0" rIns="0" bIns="0" rtlCol="0" anchor="t">
            <a:spAutoFit/>
          </a:bodyPr>
          <a:lstStyle/>
          <a:p>
            <a:pPr algn="ctr">
              <a:lnSpc>
                <a:spcPts val="6579"/>
              </a:lnSpc>
            </a:pPr>
            <a:r>
              <a:rPr lang="en-US" sz="4699">
                <a:solidFill>
                  <a:srgbClr val="FFFFFF"/>
                </a:solidFill>
                <a:latin typeface="Garet Bold"/>
              </a:rPr>
              <a:t>HARSHIL </a:t>
            </a:r>
          </a:p>
          <a:p>
            <a:pPr algn="ctr">
              <a:lnSpc>
                <a:spcPts val="2819"/>
              </a:lnSpc>
            </a:pPr>
            <a:r>
              <a:rPr lang="en-US" sz="4699">
                <a:solidFill>
                  <a:srgbClr val="FFFFFF"/>
                </a:solidFill>
                <a:latin typeface="Garet Bold"/>
              </a:rPr>
              <a:t>PATEL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57766" y="7109187"/>
            <a:ext cx="11830234" cy="3177813"/>
            <a:chOff x="0" y="0"/>
            <a:chExt cx="9347345" cy="2510865"/>
          </a:xfrm>
        </p:grpSpPr>
        <p:sp>
          <p:nvSpPr>
            <p:cNvPr id="3" name="Freeform 3"/>
            <p:cNvSpPr/>
            <p:nvPr/>
          </p:nvSpPr>
          <p:spPr>
            <a:xfrm>
              <a:off x="0" y="0"/>
              <a:ext cx="9347345" cy="2510865"/>
            </a:xfrm>
            <a:custGeom>
              <a:avLst/>
              <a:gdLst/>
              <a:ahLst/>
              <a:cxnLst/>
              <a:rect l="l" t="t" r="r" b="b"/>
              <a:pathLst>
                <a:path w="9347345" h="2510865">
                  <a:moveTo>
                    <a:pt x="0" y="0"/>
                  </a:moveTo>
                  <a:lnTo>
                    <a:pt x="9347345" y="0"/>
                  </a:lnTo>
                  <a:lnTo>
                    <a:pt x="9347345" y="2510865"/>
                  </a:lnTo>
                  <a:lnTo>
                    <a:pt x="0" y="2510865"/>
                  </a:lnTo>
                  <a:close/>
                </a:path>
              </a:pathLst>
            </a:custGeom>
            <a:solidFill>
              <a:srgbClr val="F6F6F6"/>
            </a:solidFill>
          </p:spPr>
        </p:sp>
        <p:sp>
          <p:nvSpPr>
            <p:cNvPr id="4" name="TextBox 4"/>
            <p:cNvSpPr txBox="1"/>
            <p:nvPr/>
          </p:nvSpPr>
          <p:spPr>
            <a:xfrm>
              <a:off x="0" y="-38100"/>
              <a:ext cx="9347345" cy="254896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0"/>
            <a:ext cx="5429066" cy="10287000"/>
            <a:chOff x="0" y="0"/>
            <a:chExt cx="7238755" cy="13716000"/>
          </a:xfrm>
        </p:grpSpPr>
        <p:pic>
          <p:nvPicPr>
            <p:cNvPr id="6" name="Picture 6"/>
            <p:cNvPicPr>
              <a:picLocks noChangeAspect="1"/>
            </p:cNvPicPr>
            <p:nvPr/>
          </p:nvPicPr>
          <p:blipFill>
            <a:blip r:embed="rId2"/>
            <a:srcRect l="34390" r="40145"/>
            <a:stretch>
              <a:fillRect/>
            </a:stretch>
          </p:blipFill>
          <p:spPr>
            <a:xfrm>
              <a:off x="0" y="0"/>
              <a:ext cx="7238755" cy="13716000"/>
            </a:xfrm>
            <a:prstGeom prst="rect">
              <a:avLst/>
            </a:prstGeom>
          </p:spPr>
        </p:pic>
      </p:grpSp>
      <p:grpSp>
        <p:nvGrpSpPr>
          <p:cNvPr id="7" name="Group 7"/>
          <p:cNvGrpSpPr/>
          <p:nvPr/>
        </p:nvGrpSpPr>
        <p:grpSpPr>
          <a:xfrm>
            <a:off x="0" y="7109187"/>
            <a:ext cx="1028700" cy="3177813"/>
            <a:chOff x="0" y="0"/>
            <a:chExt cx="812800" cy="2510865"/>
          </a:xfrm>
        </p:grpSpPr>
        <p:sp>
          <p:nvSpPr>
            <p:cNvPr id="8" name="Freeform 8"/>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071CE"/>
            </a:solidFill>
          </p:spPr>
        </p:sp>
        <p:sp>
          <p:nvSpPr>
            <p:cNvPr id="9" name="TextBox 9"/>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71CE"/>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7297118" y="2384162"/>
            <a:ext cx="969409" cy="969409"/>
            <a:chOff x="0" y="0"/>
            <a:chExt cx="812800" cy="812800"/>
          </a:xfrm>
        </p:grpSpPr>
        <p:sp>
          <p:nvSpPr>
            <p:cNvPr id="14" name="Freeform 14"/>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071CE"/>
            </a:solidFill>
          </p:spPr>
        </p:sp>
        <p:sp>
          <p:nvSpPr>
            <p:cNvPr id="15" name="TextBox 15"/>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FFFFFF"/>
                  </a:solidFill>
                  <a:latin typeface="Garet Bold"/>
                </a:rPr>
                <a:t>01</a:t>
              </a:r>
            </a:p>
          </p:txBody>
        </p:sp>
      </p:grpSp>
      <p:grpSp>
        <p:nvGrpSpPr>
          <p:cNvPr id="16" name="Group 16"/>
          <p:cNvGrpSpPr/>
          <p:nvPr/>
        </p:nvGrpSpPr>
        <p:grpSpPr>
          <a:xfrm>
            <a:off x="11243250" y="2384162"/>
            <a:ext cx="969409" cy="969409"/>
            <a:chOff x="0" y="0"/>
            <a:chExt cx="812800" cy="812800"/>
          </a:xfrm>
        </p:grpSpPr>
        <p:sp>
          <p:nvSpPr>
            <p:cNvPr id="17" name="Freeform 17"/>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071CE"/>
            </a:solidFill>
          </p:spPr>
        </p:sp>
        <p:sp>
          <p:nvSpPr>
            <p:cNvPr id="18" name="TextBox 18"/>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FFFFFF"/>
                  </a:solidFill>
                  <a:latin typeface="Garet Bold"/>
                </a:rPr>
                <a:t>02</a:t>
              </a:r>
            </a:p>
          </p:txBody>
        </p:sp>
      </p:grpSp>
      <p:grpSp>
        <p:nvGrpSpPr>
          <p:cNvPr id="19" name="Group 19"/>
          <p:cNvGrpSpPr/>
          <p:nvPr/>
        </p:nvGrpSpPr>
        <p:grpSpPr>
          <a:xfrm>
            <a:off x="7297118" y="3566941"/>
            <a:ext cx="969409" cy="969409"/>
            <a:chOff x="0" y="0"/>
            <a:chExt cx="812800" cy="812800"/>
          </a:xfrm>
        </p:grpSpPr>
        <p:sp>
          <p:nvSpPr>
            <p:cNvPr id="20" name="Freeform 20"/>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071CE"/>
            </a:solidFill>
          </p:spPr>
        </p:sp>
        <p:sp>
          <p:nvSpPr>
            <p:cNvPr id="21" name="TextBox 21"/>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FFFFFF"/>
                  </a:solidFill>
                  <a:latin typeface="Garet Bold"/>
                </a:rPr>
                <a:t>03</a:t>
              </a:r>
            </a:p>
          </p:txBody>
        </p:sp>
      </p:grpSp>
      <p:grpSp>
        <p:nvGrpSpPr>
          <p:cNvPr id="22" name="Group 22"/>
          <p:cNvGrpSpPr/>
          <p:nvPr/>
        </p:nvGrpSpPr>
        <p:grpSpPr>
          <a:xfrm>
            <a:off x="11243250" y="3566941"/>
            <a:ext cx="969409" cy="969409"/>
            <a:chOff x="0" y="0"/>
            <a:chExt cx="812800" cy="812800"/>
          </a:xfrm>
        </p:grpSpPr>
        <p:sp>
          <p:nvSpPr>
            <p:cNvPr id="23" name="Freeform 23"/>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071CE"/>
            </a:solidFill>
          </p:spPr>
        </p:sp>
        <p:sp>
          <p:nvSpPr>
            <p:cNvPr id="24" name="TextBox 24"/>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FFFFFF"/>
                  </a:solidFill>
                  <a:latin typeface="Garet Bold"/>
                </a:rPr>
                <a:t>04</a:t>
              </a:r>
            </a:p>
          </p:txBody>
        </p:sp>
      </p:grpSp>
      <p:grpSp>
        <p:nvGrpSpPr>
          <p:cNvPr id="25" name="Group 25"/>
          <p:cNvGrpSpPr/>
          <p:nvPr/>
        </p:nvGrpSpPr>
        <p:grpSpPr>
          <a:xfrm>
            <a:off x="7297118" y="4745900"/>
            <a:ext cx="969409" cy="969409"/>
            <a:chOff x="0" y="0"/>
            <a:chExt cx="812800" cy="812800"/>
          </a:xfrm>
        </p:grpSpPr>
        <p:sp>
          <p:nvSpPr>
            <p:cNvPr id="26" name="Freeform 26"/>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071CE"/>
            </a:solidFill>
          </p:spPr>
        </p:sp>
        <p:sp>
          <p:nvSpPr>
            <p:cNvPr id="27" name="TextBox 27"/>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FFFFFF"/>
                  </a:solidFill>
                  <a:latin typeface="Garet Bold"/>
                </a:rPr>
                <a:t>05</a:t>
              </a:r>
            </a:p>
          </p:txBody>
        </p:sp>
      </p:grpSp>
      <p:grpSp>
        <p:nvGrpSpPr>
          <p:cNvPr id="28" name="Group 28"/>
          <p:cNvGrpSpPr/>
          <p:nvPr/>
        </p:nvGrpSpPr>
        <p:grpSpPr>
          <a:xfrm>
            <a:off x="11263517" y="4745900"/>
            <a:ext cx="969409" cy="969409"/>
            <a:chOff x="0" y="0"/>
            <a:chExt cx="812800" cy="812800"/>
          </a:xfrm>
        </p:grpSpPr>
        <p:sp>
          <p:nvSpPr>
            <p:cNvPr id="29" name="Freeform 29"/>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071CE"/>
            </a:solidFill>
          </p:spPr>
        </p:sp>
        <p:sp>
          <p:nvSpPr>
            <p:cNvPr id="30" name="TextBox 30"/>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FFFFFF"/>
                  </a:solidFill>
                  <a:latin typeface="Garet Bold"/>
                </a:rPr>
                <a:t>06</a:t>
              </a:r>
            </a:p>
          </p:txBody>
        </p:sp>
      </p:grpSp>
      <p:grpSp>
        <p:nvGrpSpPr>
          <p:cNvPr id="31" name="Group 31"/>
          <p:cNvGrpSpPr/>
          <p:nvPr/>
        </p:nvGrpSpPr>
        <p:grpSpPr>
          <a:xfrm>
            <a:off x="15716941" y="514350"/>
            <a:ext cx="1652841" cy="1652841"/>
            <a:chOff x="0" y="0"/>
            <a:chExt cx="812800" cy="812800"/>
          </a:xfrm>
        </p:grpSpPr>
        <p:sp>
          <p:nvSpPr>
            <p:cNvPr id="32" name="Freeform 32"/>
            <p:cNvSpPr/>
            <p:nvPr/>
          </p:nvSpPr>
          <p:spPr>
            <a:xfrm>
              <a:off x="0" y="0"/>
              <a:ext cx="812800" cy="812800"/>
            </a:xfrm>
            <a:custGeom>
              <a:avLst/>
              <a:gdLst/>
              <a:ahLst/>
              <a:cxnLst/>
              <a:rect l="l" t="t" r="r" b="b"/>
              <a:pathLst>
                <a:path w="812800" h="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0071CE">
                <a:alpha val="29804"/>
              </a:srgbClr>
            </a:solidFill>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15519834" y="302001"/>
            <a:ext cx="771724" cy="771724"/>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CE">
                <a:alpha val="40000"/>
              </a:srgbClr>
            </a:solidFill>
            <a:ln w="47625" cap="sq">
              <a:solidFill>
                <a:srgbClr val="0071CE">
                  <a:alpha val="40000"/>
                </a:srgbClr>
              </a:solidFill>
              <a:prstDash val="solid"/>
              <a:miter/>
            </a:ln>
          </p:spPr>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14531092" y="8414693"/>
            <a:ext cx="3744615" cy="3744615"/>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CE">
                <a:alpha val="19608"/>
              </a:srgbClr>
            </a:solidFill>
            <a:ln w="571500" cap="sq">
              <a:solidFill>
                <a:srgbClr val="0071CE">
                  <a:alpha val="19608"/>
                </a:srgbClr>
              </a:solidFill>
              <a:prstDash val="solid"/>
              <a:miter/>
            </a:ln>
          </p:spPr>
        </p:sp>
        <p:sp>
          <p:nvSpPr>
            <p:cNvPr id="39" name="TextBox 3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0" name="Freeform 40"/>
          <p:cNvSpPr/>
          <p:nvPr/>
        </p:nvSpPr>
        <p:spPr>
          <a:xfrm>
            <a:off x="15025891" y="8980968"/>
            <a:ext cx="2799735" cy="1306032"/>
          </a:xfrm>
          <a:custGeom>
            <a:avLst/>
            <a:gdLst/>
            <a:ahLst/>
            <a:cxnLst/>
            <a:rect l="l" t="t" r="r" b="b"/>
            <a:pathLst>
              <a:path w="2799735" h="1306032">
                <a:moveTo>
                  <a:pt x="0" y="0"/>
                </a:moveTo>
                <a:lnTo>
                  <a:pt x="2799735" y="0"/>
                </a:lnTo>
                <a:lnTo>
                  <a:pt x="2799735" y="1306032"/>
                </a:lnTo>
                <a:lnTo>
                  <a:pt x="0" y="1306032"/>
                </a:lnTo>
                <a:lnTo>
                  <a:pt x="0" y="0"/>
                </a:lnTo>
                <a:close/>
              </a:path>
            </a:pathLst>
          </a:custGeom>
          <a:blipFill>
            <a:blip r:embed="rId3"/>
            <a:stretch>
              <a:fillRect/>
            </a:stretch>
          </a:blipFill>
        </p:spPr>
      </p:sp>
      <p:sp>
        <p:nvSpPr>
          <p:cNvPr id="41" name="TextBox 41"/>
          <p:cNvSpPr txBox="1"/>
          <p:nvPr/>
        </p:nvSpPr>
        <p:spPr>
          <a:xfrm>
            <a:off x="7297118" y="692526"/>
            <a:ext cx="7494647" cy="1151850"/>
          </a:xfrm>
          <a:prstGeom prst="rect">
            <a:avLst/>
          </a:prstGeom>
        </p:spPr>
        <p:txBody>
          <a:bodyPr lIns="0" tIns="0" rIns="0" bIns="0" rtlCol="0" anchor="t">
            <a:spAutoFit/>
          </a:bodyPr>
          <a:lstStyle/>
          <a:p>
            <a:pPr>
              <a:lnSpc>
                <a:spcPts val="9487"/>
              </a:lnSpc>
            </a:pPr>
            <a:r>
              <a:rPr lang="en-US" sz="6776">
                <a:solidFill>
                  <a:srgbClr val="FEC221"/>
                </a:solidFill>
                <a:latin typeface="Garet Bold"/>
              </a:rPr>
              <a:t>CONTENT</a:t>
            </a:r>
          </a:p>
        </p:txBody>
      </p:sp>
      <p:sp>
        <p:nvSpPr>
          <p:cNvPr id="42" name="TextBox 42"/>
          <p:cNvSpPr txBox="1"/>
          <p:nvPr/>
        </p:nvSpPr>
        <p:spPr>
          <a:xfrm>
            <a:off x="8485829" y="2633916"/>
            <a:ext cx="2288660" cy="422275"/>
          </a:xfrm>
          <a:prstGeom prst="rect">
            <a:avLst/>
          </a:prstGeom>
        </p:spPr>
        <p:txBody>
          <a:bodyPr lIns="0" tIns="0" rIns="0" bIns="0" rtlCol="0" anchor="t">
            <a:spAutoFit/>
          </a:bodyPr>
          <a:lstStyle/>
          <a:p>
            <a:pPr>
              <a:lnSpc>
                <a:spcPts val="3499"/>
              </a:lnSpc>
            </a:pPr>
            <a:r>
              <a:rPr lang="en-US" sz="2499">
                <a:solidFill>
                  <a:srgbClr val="000000"/>
                </a:solidFill>
                <a:latin typeface="Garet"/>
              </a:rPr>
              <a:t>Introduction</a:t>
            </a:r>
          </a:p>
        </p:txBody>
      </p:sp>
      <p:sp>
        <p:nvSpPr>
          <p:cNvPr id="43" name="TextBox 43"/>
          <p:cNvSpPr txBox="1"/>
          <p:nvPr/>
        </p:nvSpPr>
        <p:spPr>
          <a:xfrm>
            <a:off x="12431960" y="2633916"/>
            <a:ext cx="5101528" cy="422275"/>
          </a:xfrm>
          <a:prstGeom prst="rect">
            <a:avLst/>
          </a:prstGeom>
        </p:spPr>
        <p:txBody>
          <a:bodyPr lIns="0" tIns="0" rIns="0" bIns="0" rtlCol="0" anchor="t">
            <a:spAutoFit/>
          </a:bodyPr>
          <a:lstStyle/>
          <a:p>
            <a:pPr>
              <a:lnSpc>
                <a:spcPts val="3499"/>
              </a:lnSpc>
            </a:pPr>
            <a:r>
              <a:rPr lang="en-US" sz="2499">
                <a:solidFill>
                  <a:srgbClr val="000000"/>
                </a:solidFill>
                <a:latin typeface="Garet"/>
              </a:rPr>
              <a:t>Macroeconomic Environment</a:t>
            </a:r>
          </a:p>
        </p:txBody>
      </p:sp>
      <p:sp>
        <p:nvSpPr>
          <p:cNvPr id="44" name="TextBox 44"/>
          <p:cNvSpPr txBox="1"/>
          <p:nvPr/>
        </p:nvSpPr>
        <p:spPr>
          <a:xfrm>
            <a:off x="8485829" y="3816695"/>
            <a:ext cx="2385946" cy="422275"/>
          </a:xfrm>
          <a:prstGeom prst="rect">
            <a:avLst/>
          </a:prstGeom>
        </p:spPr>
        <p:txBody>
          <a:bodyPr lIns="0" tIns="0" rIns="0" bIns="0" rtlCol="0" anchor="t">
            <a:spAutoFit/>
          </a:bodyPr>
          <a:lstStyle/>
          <a:p>
            <a:pPr>
              <a:lnSpc>
                <a:spcPts val="3499"/>
              </a:lnSpc>
            </a:pPr>
            <a:r>
              <a:rPr lang="en-US" sz="2499">
                <a:solidFill>
                  <a:srgbClr val="000000"/>
                </a:solidFill>
                <a:latin typeface="Garet"/>
              </a:rPr>
              <a:t>Ratio Analysis</a:t>
            </a:r>
          </a:p>
        </p:txBody>
      </p:sp>
      <p:sp>
        <p:nvSpPr>
          <p:cNvPr id="45" name="TextBox 45"/>
          <p:cNvSpPr txBox="1"/>
          <p:nvPr/>
        </p:nvSpPr>
        <p:spPr>
          <a:xfrm>
            <a:off x="12533215" y="3816695"/>
            <a:ext cx="2639768" cy="422275"/>
          </a:xfrm>
          <a:prstGeom prst="rect">
            <a:avLst/>
          </a:prstGeom>
        </p:spPr>
        <p:txBody>
          <a:bodyPr lIns="0" tIns="0" rIns="0" bIns="0" rtlCol="0" anchor="t">
            <a:spAutoFit/>
          </a:bodyPr>
          <a:lstStyle/>
          <a:p>
            <a:pPr>
              <a:lnSpc>
                <a:spcPts val="3499"/>
              </a:lnSpc>
            </a:pPr>
            <a:r>
              <a:rPr lang="en-US" sz="2499">
                <a:solidFill>
                  <a:srgbClr val="000000"/>
                </a:solidFill>
                <a:latin typeface="Garet"/>
              </a:rPr>
              <a:t>CAPM Analysis</a:t>
            </a:r>
          </a:p>
        </p:txBody>
      </p:sp>
      <p:sp>
        <p:nvSpPr>
          <p:cNvPr id="46" name="TextBox 46"/>
          <p:cNvSpPr txBox="1"/>
          <p:nvPr/>
        </p:nvSpPr>
        <p:spPr>
          <a:xfrm>
            <a:off x="8485829" y="4995654"/>
            <a:ext cx="2558613" cy="422275"/>
          </a:xfrm>
          <a:prstGeom prst="rect">
            <a:avLst/>
          </a:prstGeom>
        </p:spPr>
        <p:txBody>
          <a:bodyPr lIns="0" tIns="0" rIns="0" bIns="0" rtlCol="0" anchor="t">
            <a:spAutoFit/>
          </a:bodyPr>
          <a:lstStyle/>
          <a:p>
            <a:pPr>
              <a:lnSpc>
                <a:spcPts val="3499"/>
              </a:lnSpc>
            </a:pPr>
            <a:r>
              <a:rPr lang="en-US" sz="2499">
                <a:solidFill>
                  <a:srgbClr val="000000"/>
                </a:solidFill>
                <a:latin typeface="Garet"/>
              </a:rPr>
              <a:t>WACC Analysis</a:t>
            </a:r>
          </a:p>
        </p:txBody>
      </p:sp>
      <p:sp>
        <p:nvSpPr>
          <p:cNvPr id="47" name="TextBox 47"/>
          <p:cNvSpPr txBox="1"/>
          <p:nvPr/>
        </p:nvSpPr>
        <p:spPr>
          <a:xfrm>
            <a:off x="12452227" y="4995654"/>
            <a:ext cx="2747759" cy="422275"/>
          </a:xfrm>
          <a:prstGeom prst="rect">
            <a:avLst/>
          </a:prstGeom>
        </p:spPr>
        <p:txBody>
          <a:bodyPr lIns="0" tIns="0" rIns="0" bIns="0" rtlCol="0" anchor="t">
            <a:spAutoFit/>
          </a:bodyPr>
          <a:lstStyle/>
          <a:p>
            <a:pPr>
              <a:lnSpc>
                <a:spcPts val="3499"/>
              </a:lnSpc>
            </a:pPr>
            <a:r>
              <a:rPr lang="en-US" sz="2499">
                <a:solidFill>
                  <a:srgbClr val="000000"/>
                </a:solidFill>
                <a:latin typeface="Garet"/>
              </a:rPr>
              <a:t>Stock Analysis</a:t>
            </a:r>
          </a:p>
        </p:txBody>
      </p:sp>
      <p:grpSp>
        <p:nvGrpSpPr>
          <p:cNvPr id="48" name="Group 48"/>
          <p:cNvGrpSpPr/>
          <p:nvPr/>
        </p:nvGrpSpPr>
        <p:grpSpPr>
          <a:xfrm>
            <a:off x="7312083" y="5924858"/>
            <a:ext cx="969409" cy="969409"/>
            <a:chOff x="0" y="0"/>
            <a:chExt cx="812800" cy="812800"/>
          </a:xfrm>
        </p:grpSpPr>
        <p:sp>
          <p:nvSpPr>
            <p:cNvPr id="49" name="Freeform 49"/>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071CE"/>
            </a:solidFill>
          </p:spPr>
        </p:sp>
        <p:sp>
          <p:nvSpPr>
            <p:cNvPr id="50" name="TextBox 50"/>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FFFFFF"/>
                  </a:solidFill>
                  <a:latin typeface="Garet Bold"/>
                </a:rPr>
                <a:t>07</a:t>
              </a:r>
            </a:p>
          </p:txBody>
        </p:sp>
      </p:grpSp>
      <p:grpSp>
        <p:nvGrpSpPr>
          <p:cNvPr id="51" name="Group 51"/>
          <p:cNvGrpSpPr/>
          <p:nvPr/>
        </p:nvGrpSpPr>
        <p:grpSpPr>
          <a:xfrm>
            <a:off x="11278481" y="5924858"/>
            <a:ext cx="969409" cy="969409"/>
            <a:chOff x="0" y="0"/>
            <a:chExt cx="812800" cy="812800"/>
          </a:xfrm>
        </p:grpSpPr>
        <p:sp>
          <p:nvSpPr>
            <p:cNvPr id="52" name="Freeform 52"/>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071CE"/>
            </a:solidFill>
          </p:spPr>
        </p:sp>
        <p:sp>
          <p:nvSpPr>
            <p:cNvPr id="53" name="TextBox 53"/>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FFFFFF"/>
                  </a:solidFill>
                  <a:latin typeface="Garet Bold"/>
                </a:rPr>
                <a:t>08</a:t>
              </a:r>
            </a:p>
          </p:txBody>
        </p:sp>
      </p:grpSp>
      <p:sp>
        <p:nvSpPr>
          <p:cNvPr id="54" name="TextBox 54"/>
          <p:cNvSpPr txBox="1"/>
          <p:nvPr/>
        </p:nvSpPr>
        <p:spPr>
          <a:xfrm>
            <a:off x="8500793" y="5955538"/>
            <a:ext cx="2558613" cy="860425"/>
          </a:xfrm>
          <a:prstGeom prst="rect">
            <a:avLst/>
          </a:prstGeom>
        </p:spPr>
        <p:txBody>
          <a:bodyPr lIns="0" tIns="0" rIns="0" bIns="0" rtlCol="0" anchor="t">
            <a:spAutoFit/>
          </a:bodyPr>
          <a:lstStyle/>
          <a:p>
            <a:pPr>
              <a:lnSpc>
                <a:spcPts val="3499"/>
              </a:lnSpc>
            </a:pPr>
            <a:r>
              <a:rPr lang="en-US" sz="2499">
                <a:solidFill>
                  <a:srgbClr val="000000"/>
                </a:solidFill>
                <a:latin typeface="Garet"/>
              </a:rPr>
              <a:t>Monte Carlo Simulation</a:t>
            </a:r>
          </a:p>
        </p:txBody>
      </p:sp>
      <p:sp>
        <p:nvSpPr>
          <p:cNvPr id="55" name="TextBox 55"/>
          <p:cNvSpPr txBox="1"/>
          <p:nvPr/>
        </p:nvSpPr>
        <p:spPr>
          <a:xfrm>
            <a:off x="12467191" y="6174613"/>
            <a:ext cx="3746800" cy="422275"/>
          </a:xfrm>
          <a:prstGeom prst="rect">
            <a:avLst/>
          </a:prstGeom>
        </p:spPr>
        <p:txBody>
          <a:bodyPr lIns="0" tIns="0" rIns="0" bIns="0" rtlCol="0" anchor="t">
            <a:spAutoFit/>
          </a:bodyPr>
          <a:lstStyle/>
          <a:p>
            <a:pPr>
              <a:lnSpc>
                <a:spcPts val="3499"/>
              </a:lnSpc>
            </a:pPr>
            <a:r>
              <a:rPr lang="en-US" sz="2499">
                <a:solidFill>
                  <a:srgbClr val="000000"/>
                </a:solidFill>
                <a:latin typeface="Garet"/>
              </a:rPr>
              <a:t>FB Prophet Analysis</a:t>
            </a:r>
          </a:p>
        </p:txBody>
      </p:sp>
      <p:grpSp>
        <p:nvGrpSpPr>
          <p:cNvPr id="56" name="Group 56"/>
          <p:cNvGrpSpPr/>
          <p:nvPr/>
        </p:nvGrpSpPr>
        <p:grpSpPr>
          <a:xfrm>
            <a:off x="7312231" y="7103817"/>
            <a:ext cx="969409" cy="969409"/>
            <a:chOff x="0" y="0"/>
            <a:chExt cx="812800" cy="812800"/>
          </a:xfrm>
        </p:grpSpPr>
        <p:sp>
          <p:nvSpPr>
            <p:cNvPr id="57" name="Freeform 57"/>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071CE"/>
            </a:solidFill>
          </p:spPr>
        </p:sp>
        <p:sp>
          <p:nvSpPr>
            <p:cNvPr id="58" name="TextBox 58"/>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FFFFFF"/>
                  </a:solidFill>
                  <a:latin typeface="Garet Bold"/>
                </a:rPr>
                <a:t>09</a:t>
              </a:r>
            </a:p>
          </p:txBody>
        </p:sp>
      </p:grpSp>
      <p:grpSp>
        <p:nvGrpSpPr>
          <p:cNvPr id="59" name="Group 59"/>
          <p:cNvGrpSpPr/>
          <p:nvPr/>
        </p:nvGrpSpPr>
        <p:grpSpPr>
          <a:xfrm>
            <a:off x="11278629" y="7103817"/>
            <a:ext cx="969409" cy="969409"/>
            <a:chOff x="0" y="0"/>
            <a:chExt cx="812800" cy="812800"/>
          </a:xfrm>
        </p:grpSpPr>
        <p:sp>
          <p:nvSpPr>
            <p:cNvPr id="60" name="Freeform 60"/>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071CE"/>
            </a:solidFill>
          </p:spPr>
        </p:sp>
        <p:sp>
          <p:nvSpPr>
            <p:cNvPr id="61" name="TextBox 61"/>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a:solidFill>
                    <a:srgbClr val="FFFFFF"/>
                  </a:solidFill>
                  <a:latin typeface="Garet Bold"/>
                </a:rPr>
                <a:t>10</a:t>
              </a:r>
            </a:p>
          </p:txBody>
        </p:sp>
      </p:grpSp>
      <p:sp>
        <p:nvSpPr>
          <p:cNvPr id="62" name="TextBox 62"/>
          <p:cNvSpPr txBox="1"/>
          <p:nvPr/>
        </p:nvSpPr>
        <p:spPr>
          <a:xfrm>
            <a:off x="8500941" y="7349363"/>
            <a:ext cx="2558613" cy="422275"/>
          </a:xfrm>
          <a:prstGeom prst="rect">
            <a:avLst/>
          </a:prstGeom>
        </p:spPr>
        <p:txBody>
          <a:bodyPr lIns="0" tIns="0" rIns="0" bIns="0" rtlCol="0" anchor="t">
            <a:spAutoFit/>
          </a:bodyPr>
          <a:lstStyle/>
          <a:p>
            <a:pPr>
              <a:lnSpc>
                <a:spcPts val="3499"/>
              </a:lnSpc>
            </a:pPr>
            <a:r>
              <a:rPr lang="en-US" sz="2499">
                <a:solidFill>
                  <a:srgbClr val="000000"/>
                </a:solidFill>
                <a:latin typeface="Garet"/>
              </a:rPr>
              <a:t>Key Insights</a:t>
            </a:r>
          </a:p>
        </p:txBody>
      </p:sp>
      <p:sp>
        <p:nvSpPr>
          <p:cNvPr id="63" name="TextBox 63"/>
          <p:cNvSpPr txBox="1"/>
          <p:nvPr/>
        </p:nvSpPr>
        <p:spPr>
          <a:xfrm>
            <a:off x="12467340" y="7353571"/>
            <a:ext cx="3746800" cy="422275"/>
          </a:xfrm>
          <a:prstGeom prst="rect">
            <a:avLst/>
          </a:prstGeom>
        </p:spPr>
        <p:txBody>
          <a:bodyPr lIns="0" tIns="0" rIns="0" bIns="0" rtlCol="0" anchor="t">
            <a:spAutoFit/>
          </a:bodyPr>
          <a:lstStyle/>
          <a:p>
            <a:pPr>
              <a:lnSpc>
                <a:spcPts val="3499"/>
              </a:lnSpc>
            </a:pPr>
            <a:r>
              <a:rPr lang="en-US" sz="2499">
                <a:solidFill>
                  <a:srgbClr val="000000"/>
                </a:solidFill>
                <a:latin typeface="Garet"/>
              </a:rPr>
              <a:t>Recommendations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071CE"/>
            </a:solidFill>
          </p:spPr>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916626" y="1908721"/>
            <a:ext cx="1310100" cy="0"/>
          </a:xfrm>
          <a:prstGeom prst="line">
            <a:avLst/>
          </a:prstGeom>
          <a:ln w="95250" cap="flat">
            <a:solidFill>
              <a:srgbClr val="FEC221"/>
            </a:solidFill>
            <a:prstDash val="solid"/>
            <a:headEnd type="none" w="sm" len="sm"/>
            <a:tailEnd type="none" w="sm" len="sm"/>
          </a:ln>
        </p:spPr>
      </p:sp>
      <p:grpSp>
        <p:nvGrpSpPr>
          <p:cNvPr id="6" name="Group 6"/>
          <p:cNvGrpSpPr/>
          <p:nvPr/>
        </p:nvGrpSpPr>
        <p:grpSpPr>
          <a:xfrm>
            <a:off x="7214463" y="4743239"/>
            <a:ext cx="732337" cy="73233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CE"/>
            </a:solidFill>
            <a:ln cap="sq">
              <a:noFill/>
              <a:prstDash val="solid"/>
              <a:miter/>
            </a:ln>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Garet Bold"/>
                </a:rPr>
                <a:t>02</a:t>
              </a:r>
            </a:p>
          </p:txBody>
        </p:sp>
      </p:grpSp>
      <p:grpSp>
        <p:nvGrpSpPr>
          <p:cNvPr id="9" name="Group 9"/>
          <p:cNvGrpSpPr/>
          <p:nvPr/>
        </p:nvGrpSpPr>
        <p:grpSpPr>
          <a:xfrm>
            <a:off x="15740861" y="6749958"/>
            <a:ext cx="4596322" cy="459632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5400000">
            <a:off x="15287699" y="340111"/>
            <a:ext cx="1479329" cy="1479329"/>
            <a:chOff x="0" y="0"/>
            <a:chExt cx="812800" cy="812800"/>
          </a:xfrm>
        </p:grpSpPr>
        <p:sp>
          <p:nvSpPr>
            <p:cNvPr id="13" name="Freeform 13"/>
            <p:cNvSpPr/>
            <p:nvPr/>
          </p:nvSpPr>
          <p:spPr>
            <a:xfrm>
              <a:off x="0" y="0"/>
              <a:ext cx="812800" cy="812800"/>
            </a:xfrm>
            <a:custGeom>
              <a:avLst/>
              <a:gdLst/>
              <a:ahLst/>
              <a:cxnLst/>
              <a:rect l="l" t="t" r="r" b="b"/>
              <a:pathLst>
                <a:path w="812800" h="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0345E4">
                <a:alpha val="29804"/>
              </a:srgbClr>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5400000">
            <a:off x="16302637" y="1219358"/>
            <a:ext cx="771724" cy="7717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5400000">
            <a:off x="5324660" y="9048119"/>
            <a:ext cx="596043" cy="59604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7214463" y="2706271"/>
            <a:ext cx="732337" cy="73233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CE"/>
            </a:solidFill>
            <a:ln cap="sq">
              <a:noFill/>
              <a:prstDash val="solid"/>
              <a:miter/>
            </a:ln>
          </p:spPr>
        </p:sp>
        <p:sp>
          <p:nvSpPr>
            <p:cNvPr id="23" name="TextBox 23"/>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Garet Bold"/>
                </a:rPr>
                <a:t>01</a:t>
              </a:r>
            </a:p>
          </p:txBody>
        </p:sp>
      </p:grpSp>
      <p:sp>
        <p:nvSpPr>
          <p:cNvPr id="24" name="Freeform 24"/>
          <p:cNvSpPr/>
          <p:nvPr/>
        </p:nvSpPr>
        <p:spPr>
          <a:xfrm>
            <a:off x="15239287" y="8980968"/>
            <a:ext cx="2799735" cy="1306032"/>
          </a:xfrm>
          <a:custGeom>
            <a:avLst/>
            <a:gdLst/>
            <a:ahLst/>
            <a:cxnLst/>
            <a:rect l="l" t="t" r="r" b="b"/>
            <a:pathLst>
              <a:path w="2799735" h="1306032">
                <a:moveTo>
                  <a:pt x="0" y="0"/>
                </a:moveTo>
                <a:lnTo>
                  <a:pt x="2799735" y="0"/>
                </a:lnTo>
                <a:lnTo>
                  <a:pt x="2799735" y="1306032"/>
                </a:lnTo>
                <a:lnTo>
                  <a:pt x="0" y="1306032"/>
                </a:lnTo>
                <a:lnTo>
                  <a:pt x="0" y="0"/>
                </a:lnTo>
                <a:close/>
              </a:path>
            </a:pathLst>
          </a:custGeom>
          <a:blipFill>
            <a:blip r:embed="rId2"/>
            <a:stretch>
              <a:fillRect/>
            </a:stretch>
          </a:blipFill>
        </p:spPr>
      </p:sp>
      <p:sp>
        <p:nvSpPr>
          <p:cNvPr id="25" name="TextBox 25"/>
          <p:cNvSpPr txBox="1"/>
          <p:nvPr/>
        </p:nvSpPr>
        <p:spPr>
          <a:xfrm>
            <a:off x="839945" y="754220"/>
            <a:ext cx="5292253" cy="811531"/>
          </a:xfrm>
          <a:prstGeom prst="rect">
            <a:avLst/>
          </a:prstGeom>
        </p:spPr>
        <p:txBody>
          <a:bodyPr lIns="0" tIns="0" rIns="0" bIns="0" rtlCol="0" anchor="t">
            <a:spAutoFit/>
          </a:bodyPr>
          <a:lstStyle/>
          <a:p>
            <a:pPr>
              <a:lnSpc>
                <a:spcPts val="6719"/>
              </a:lnSpc>
            </a:pPr>
            <a:r>
              <a:rPr lang="en-US" sz="4799" spc="95">
                <a:solidFill>
                  <a:srgbClr val="FEC221"/>
                </a:solidFill>
                <a:latin typeface="Garet Bold"/>
              </a:rPr>
              <a:t>INTRODUCTION</a:t>
            </a:r>
          </a:p>
        </p:txBody>
      </p:sp>
      <p:sp>
        <p:nvSpPr>
          <p:cNvPr id="26" name="TextBox 26"/>
          <p:cNvSpPr txBox="1"/>
          <p:nvPr/>
        </p:nvSpPr>
        <p:spPr>
          <a:xfrm>
            <a:off x="883258" y="2688230"/>
            <a:ext cx="5004077" cy="5532755"/>
          </a:xfrm>
          <a:prstGeom prst="rect">
            <a:avLst/>
          </a:prstGeom>
        </p:spPr>
        <p:txBody>
          <a:bodyPr lIns="0" tIns="0" rIns="0" bIns="0" rtlCol="0" anchor="t">
            <a:spAutoFit/>
          </a:bodyPr>
          <a:lstStyle/>
          <a:p>
            <a:pPr algn="just">
              <a:lnSpc>
                <a:spcPts val="4029"/>
              </a:lnSpc>
            </a:pPr>
            <a:r>
              <a:rPr lang="en-US" sz="2599">
                <a:solidFill>
                  <a:srgbClr val="FFFFFF"/>
                </a:solidFill>
                <a:latin typeface="Open Sans Bold"/>
              </a:rPr>
              <a:t>Walmart Inc. is a global retail giant operating across various segments, including retail, wholesale, eCommerce, and other units. Founded in 1945 and headquartered in Bentonville, Arkansas, Walmart has evolved from a single discount store to a diversified retail empire with a presence worldwide.</a:t>
            </a:r>
          </a:p>
        </p:txBody>
      </p:sp>
      <p:sp>
        <p:nvSpPr>
          <p:cNvPr id="27" name="TextBox 27"/>
          <p:cNvSpPr txBox="1"/>
          <p:nvPr/>
        </p:nvSpPr>
        <p:spPr>
          <a:xfrm>
            <a:off x="8135555" y="3564392"/>
            <a:ext cx="9328172" cy="1056640"/>
          </a:xfrm>
          <a:prstGeom prst="rect">
            <a:avLst/>
          </a:prstGeom>
        </p:spPr>
        <p:txBody>
          <a:bodyPr lIns="0" tIns="0" rIns="0" bIns="0" rtlCol="0" anchor="t">
            <a:spAutoFit/>
          </a:bodyPr>
          <a:lstStyle/>
          <a:p>
            <a:pPr marL="604518" lvl="1" indent="-302259" algn="just">
              <a:lnSpc>
                <a:spcPts val="4339"/>
              </a:lnSpc>
              <a:buFont typeface="Arial"/>
              <a:buChar char="•"/>
            </a:pPr>
            <a:r>
              <a:rPr lang="en-US" sz="2799">
                <a:solidFill>
                  <a:srgbClr val="000000"/>
                </a:solidFill>
                <a:latin typeface="Open Sans"/>
              </a:rPr>
              <a:t>Offers a wide range of products including groceries, apparel, electronics, home goods, and more.</a:t>
            </a:r>
          </a:p>
        </p:txBody>
      </p:sp>
      <p:sp>
        <p:nvSpPr>
          <p:cNvPr id="28" name="TextBox 28"/>
          <p:cNvSpPr txBox="1"/>
          <p:nvPr/>
        </p:nvSpPr>
        <p:spPr>
          <a:xfrm>
            <a:off x="7580632" y="1870621"/>
            <a:ext cx="5503645" cy="613411"/>
          </a:xfrm>
          <a:prstGeom prst="rect">
            <a:avLst/>
          </a:prstGeom>
        </p:spPr>
        <p:txBody>
          <a:bodyPr lIns="0" tIns="0" rIns="0" bIns="0" rtlCol="0" anchor="t">
            <a:spAutoFit/>
          </a:bodyPr>
          <a:lstStyle/>
          <a:p>
            <a:pPr>
              <a:lnSpc>
                <a:spcPts val="5039"/>
              </a:lnSpc>
            </a:pPr>
            <a:r>
              <a:rPr lang="en-US" sz="3599">
                <a:solidFill>
                  <a:srgbClr val="000000"/>
                </a:solidFill>
                <a:latin typeface="Garet Bold"/>
              </a:rPr>
              <a:t>Current Operations:</a:t>
            </a:r>
          </a:p>
        </p:txBody>
      </p:sp>
      <p:sp>
        <p:nvSpPr>
          <p:cNvPr id="29" name="TextBox 29"/>
          <p:cNvSpPr txBox="1"/>
          <p:nvPr/>
        </p:nvSpPr>
        <p:spPr>
          <a:xfrm>
            <a:off x="8135555" y="5552469"/>
            <a:ext cx="9328172" cy="3771265"/>
          </a:xfrm>
          <a:prstGeom prst="rect">
            <a:avLst/>
          </a:prstGeom>
        </p:spPr>
        <p:txBody>
          <a:bodyPr lIns="0" tIns="0" rIns="0" bIns="0" rtlCol="0" anchor="t">
            <a:spAutoFit/>
          </a:bodyPr>
          <a:lstStyle/>
          <a:p>
            <a:pPr marL="604518" lvl="1" indent="-302259" algn="just">
              <a:lnSpc>
                <a:spcPts val="4339"/>
              </a:lnSpc>
              <a:buFont typeface="Arial"/>
              <a:buChar char="•"/>
            </a:pPr>
            <a:r>
              <a:rPr lang="en-US" sz="2799">
                <a:solidFill>
                  <a:srgbClr val="000000"/>
                </a:solidFill>
                <a:latin typeface="Open Sans"/>
              </a:rPr>
              <a:t>Walmart Pay: Mobile payment service.</a:t>
            </a:r>
          </a:p>
          <a:p>
            <a:pPr marL="604518" lvl="1" indent="-302259" algn="just">
              <a:lnSpc>
                <a:spcPts val="4339"/>
              </a:lnSpc>
              <a:buFont typeface="Arial"/>
              <a:buChar char="•"/>
            </a:pPr>
            <a:r>
              <a:rPr lang="en-US" sz="2799">
                <a:solidFill>
                  <a:srgbClr val="000000"/>
                </a:solidFill>
                <a:latin typeface="Open Sans"/>
              </a:rPr>
              <a:t>Walmart+: Subscription service offering benefits like unlimited free delivery, member prices, and more.</a:t>
            </a:r>
          </a:p>
          <a:p>
            <a:pPr marL="604518" lvl="1" indent="-302259" algn="just">
              <a:lnSpc>
                <a:spcPts val="4339"/>
              </a:lnSpc>
              <a:buFont typeface="Arial"/>
              <a:buChar char="•"/>
            </a:pPr>
            <a:r>
              <a:rPr lang="en-US" sz="2799">
                <a:solidFill>
                  <a:srgbClr val="000000"/>
                </a:solidFill>
                <a:latin typeface="Open Sans"/>
              </a:rPr>
              <a:t>Online grocery pickup and delivery: Allows customers to order groceries online and pick them up at stores or have them delivered to their doorstep.</a:t>
            </a:r>
          </a:p>
        </p:txBody>
      </p:sp>
      <p:sp>
        <p:nvSpPr>
          <p:cNvPr id="30" name="TextBox 30"/>
          <p:cNvSpPr txBox="1"/>
          <p:nvPr/>
        </p:nvSpPr>
        <p:spPr>
          <a:xfrm>
            <a:off x="8135555" y="4864129"/>
            <a:ext cx="5503645" cy="488315"/>
          </a:xfrm>
          <a:prstGeom prst="rect">
            <a:avLst/>
          </a:prstGeom>
        </p:spPr>
        <p:txBody>
          <a:bodyPr lIns="0" tIns="0" rIns="0" bIns="0" rtlCol="0" anchor="t">
            <a:spAutoFit/>
          </a:bodyPr>
          <a:lstStyle/>
          <a:p>
            <a:pPr>
              <a:lnSpc>
                <a:spcPts val="4059"/>
              </a:lnSpc>
            </a:pPr>
            <a:r>
              <a:rPr lang="en-US" sz="2899">
                <a:solidFill>
                  <a:srgbClr val="000000"/>
                </a:solidFill>
                <a:latin typeface="Garet Bold"/>
              </a:rPr>
              <a:t>Servies:</a:t>
            </a:r>
          </a:p>
        </p:txBody>
      </p:sp>
      <p:sp>
        <p:nvSpPr>
          <p:cNvPr id="31" name="TextBox 31"/>
          <p:cNvSpPr txBox="1"/>
          <p:nvPr/>
        </p:nvSpPr>
        <p:spPr>
          <a:xfrm>
            <a:off x="8135555" y="2880606"/>
            <a:ext cx="5503645" cy="488315"/>
          </a:xfrm>
          <a:prstGeom prst="rect">
            <a:avLst/>
          </a:prstGeom>
        </p:spPr>
        <p:txBody>
          <a:bodyPr lIns="0" tIns="0" rIns="0" bIns="0" rtlCol="0" anchor="t">
            <a:spAutoFit/>
          </a:bodyPr>
          <a:lstStyle/>
          <a:p>
            <a:pPr>
              <a:lnSpc>
                <a:spcPts val="4059"/>
              </a:lnSpc>
            </a:pPr>
            <a:r>
              <a:rPr lang="en-US" sz="2899">
                <a:solidFill>
                  <a:srgbClr val="000000"/>
                </a:solidFill>
                <a:latin typeface="Garet Bold"/>
              </a:rPr>
              <a:t>Products: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1CE"/>
        </a:solidFill>
        <a:effectLst/>
      </p:bgPr>
    </p:bg>
    <p:spTree>
      <p:nvGrpSpPr>
        <p:cNvPr id="1" name=""/>
        <p:cNvGrpSpPr/>
        <p:nvPr/>
      </p:nvGrpSpPr>
      <p:grpSpPr>
        <a:xfrm>
          <a:off x="0" y="0"/>
          <a:ext cx="0" cy="0"/>
          <a:chOff x="0" y="0"/>
          <a:chExt cx="0" cy="0"/>
        </a:xfrm>
      </p:grpSpPr>
      <p:grpSp>
        <p:nvGrpSpPr>
          <p:cNvPr id="2" name="Group 2"/>
          <p:cNvGrpSpPr/>
          <p:nvPr/>
        </p:nvGrpSpPr>
        <p:grpSpPr>
          <a:xfrm>
            <a:off x="753951" y="6954065"/>
            <a:ext cx="5421286" cy="2799389"/>
            <a:chOff x="0" y="0"/>
            <a:chExt cx="1427828" cy="737288"/>
          </a:xfrm>
        </p:grpSpPr>
        <p:sp>
          <p:nvSpPr>
            <p:cNvPr id="3" name="Freeform 3"/>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FEC221"/>
            </a:solidFill>
          </p:spPr>
        </p:sp>
        <p:sp>
          <p:nvSpPr>
            <p:cNvPr id="4" name="TextBox 4"/>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19853" y="3187935"/>
            <a:ext cx="5089482" cy="6417970"/>
            <a:chOff x="0" y="0"/>
            <a:chExt cx="1340440" cy="1690329"/>
          </a:xfrm>
        </p:grpSpPr>
        <p:sp>
          <p:nvSpPr>
            <p:cNvPr id="6" name="Freeform 6"/>
            <p:cNvSpPr/>
            <p:nvPr/>
          </p:nvSpPr>
          <p:spPr>
            <a:xfrm>
              <a:off x="0" y="0"/>
              <a:ext cx="1340440" cy="1690329"/>
            </a:xfrm>
            <a:custGeom>
              <a:avLst/>
              <a:gdLst/>
              <a:ahLst/>
              <a:cxnLst/>
              <a:rect l="l" t="t" r="r" b="b"/>
              <a:pathLst>
                <a:path w="1340440" h="1690329">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id="7" name="TextBox 7"/>
            <p:cNvSpPr txBox="1"/>
            <p:nvPr/>
          </p:nvSpPr>
          <p:spPr>
            <a:xfrm>
              <a:off x="0" y="-38100"/>
              <a:ext cx="1340440" cy="172842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358848" y="2082188"/>
            <a:ext cx="2211493" cy="221149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221"/>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434302" y="6954065"/>
            <a:ext cx="5421286" cy="2799389"/>
            <a:chOff x="0" y="0"/>
            <a:chExt cx="1427828" cy="737288"/>
          </a:xfrm>
        </p:grpSpPr>
        <p:sp>
          <p:nvSpPr>
            <p:cNvPr id="12" name="Freeform 12"/>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FEC221"/>
            </a:solidFill>
          </p:spPr>
        </p:sp>
        <p:sp>
          <p:nvSpPr>
            <p:cNvPr id="13" name="TextBox 13"/>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600203" y="3187935"/>
            <a:ext cx="5089482" cy="6417970"/>
            <a:chOff x="0" y="0"/>
            <a:chExt cx="1340440" cy="1690329"/>
          </a:xfrm>
        </p:grpSpPr>
        <p:sp>
          <p:nvSpPr>
            <p:cNvPr id="15" name="Freeform 15"/>
            <p:cNvSpPr/>
            <p:nvPr/>
          </p:nvSpPr>
          <p:spPr>
            <a:xfrm>
              <a:off x="0" y="0"/>
              <a:ext cx="1340440" cy="1690329"/>
            </a:xfrm>
            <a:custGeom>
              <a:avLst/>
              <a:gdLst/>
              <a:ahLst/>
              <a:cxnLst/>
              <a:rect l="l" t="t" r="r" b="b"/>
              <a:pathLst>
                <a:path w="1340440" h="1690329">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id="16" name="TextBox 16"/>
            <p:cNvSpPr txBox="1"/>
            <p:nvPr/>
          </p:nvSpPr>
          <p:spPr>
            <a:xfrm>
              <a:off x="0" y="-38100"/>
              <a:ext cx="1340440" cy="172842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039198" y="2082188"/>
            <a:ext cx="2211493" cy="221149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221"/>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112763" y="6954065"/>
            <a:ext cx="5421286" cy="2799389"/>
            <a:chOff x="0" y="0"/>
            <a:chExt cx="1427828" cy="737288"/>
          </a:xfrm>
        </p:grpSpPr>
        <p:sp>
          <p:nvSpPr>
            <p:cNvPr id="21" name="Freeform 21"/>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FEC221"/>
            </a:solidFill>
          </p:spPr>
        </p:sp>
        <p:sp>
          <p:nvSpPr>
            <p:cNvPr id="22" name="TextBox 22"/>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278664" y="3187935"/>
            <a:ext cx="5089482" cy="6417970"/>
            <a:chOff x="0" y="0"/>
            <a:chExt cx="1340440" cy="1690329"/>
          </a:xfrm>
        </p:grpSpPr>
        <p:sp>
          <p:nvSpPr>
            <p:cNvPr id="24" name="Freeform 24"/>
            <p:cNvSpPr/>
            <p:nvPr/>
          </p:nvSpPr>
          <p:spPr>
            <a:xfrm>
              <a:off x="0" y="0"/>
              <a:ext cx="1340440" cy="1690329"/>
            </a:xfrm>
            <a:custGeom>
              <a:avLst/>
              <a:gdLst/>
              <a:ahLst/>
              <a:cxnLst/>
              <a:rect l="l" t="t" r="r" b="b"/>
              <a:pathLst>
                <a:path w="1340440" h="1690329">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id="25" name="TextBox 25"/>
            <p:cNvSpPr txBox="1"/>
            <p:nvPr/>
          </p:nvSpPr>
          <p:spPr>
            <a:xfrm>
              <a:off x="0" y="-38100"/>
              <a:ext cx="1340440" cy="1728429"/>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3717659" y="2082188"/>
            <a:ext cx="2211493" cy="221149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221"/>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0" y="0"/>
            <a:ext cx="18288000" cy="1543194"/>
            <a:chOff x="0" y="0"/>
            <a:chExt cx="4816593" cy="406438"/>
          </a:xfrm>
        </p:grpSpPr>
        <p:sp>
          <p:nvSpPr>
            <p:cNvPr id="30" name="Freeform 30"/>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FFFFFF"/>
            </a:solidFill>
          </p:spPr>
        </p:sp>
        <p:sp>
          <p:nvSpPr>
            <p:cNvPr id="31" name="TextBox 31"/>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8444462" y="2837693"/>
            <a:ext cx="1400966" cy="700483"/>
          </a:xfrm>
          <a:custGeom>
            <a:avLst/>
            <a:gdLst/>
            <a:ahLst/>
            <a:cxnLst/>
            <a:rect l="l" t="t" r="r" b="b"/>
            <a:pathLst>
              <a:path w="1400966" h="700483">
                <a:moveTo>
                  <a:pt x="0" y="0"/>
                </a:moveTo>
                <a:lnTo>
                  <a:pt x="1400965" y="0"/>
                </a:lnTo>
                <a:lnTo>
                  <a:pt x="1400965" y="700483"/>
                </a:lnTo>
                <a:lnTo>
                  <a:pt x="0" y="7004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a:off x="14214626" y="2481546"/>
            <a:ext cx="1217558" cy="1412778"/>
          </a:xfrm>
          <a:custGeom>
            <a:avLst/>
            <a:gdLst/>
            <a:ahLst/>
            <a:cxnLst/>
            <a:rect l="l" t="t" r="r" b="b"/>
            <a:pathLst>
              <a:path w="1217558" h="1412778">
                <a:moveTo>
                  <a:pt x="0" y="0"/>
                </a:moveTo>
                <a:lnTo>
                  <a:pt x="1217559" y="0"/>
                </a:lnTo>
                <a:lnTo>
                  <a:pt x="1217559" y="1412778"/>
                </a:lnTo>
                <a:lnTo>
                  <a:pt x="0" y="14127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p:cNvSpPr/>
          <p:nvPr/>
        </p:nvSpPr>
        <p:spPr>
          <a:xfrm>
            <a:off x="2773882" y="2501912"/>
            <a:ext cx="1302196" cy="1372045"/>
          </a:xfrm>
          <a:custGeom>
            <a:avLst/>
            <a:gdLst/>
            <a:ahLst/>
            <a:cxnLst/>
            <a:rect l="l" t="t" r="r" b="b"/>
            <a:pathLst>
              <a:path w="1302196" h="1372045">
                <a:moveTo>
                  <a:pt x="0" y="0"/>
                </a:moveTo>
                <a:lnTo>
                  <a:pt x="1302196" y="0"/>
                </a:lnTo>
                <a:lnTo>
                  <a:pt x="1302196" y="1372046"/>
                </a:lnTo>
                <a:lnTo>
                  <a:pt x="0" y="1372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TextBox 35"/>
          <p:cNvSpPr txBox="1"/>
          <p:nvPr/>
        </p:nvSpPr>
        <p:spPr>
          <a:xfrm>
            <a:off x="3220332" y="342287"/>
            <a:ext cx="11847336" cy="1739901"/>
          </a:xfrm>
          <a:prstGeom prst="rect">
            <a:avLst/>
          </a:prstGeom>
        </p:spPr>
        <p:txBody>
          <a:bodyPr lIns="0" tIns="0" rIns="0" bIns="0" rtlCol="0" anchor="t">
            <a:spAutoFit/>
          </a:bodyPr>
          <a:lstStyle/>
          <a:p>
            <a:pPr>
              <a:lnSpc>
                <a:spcPts val="6999"/>
              </a:lnSpc>
            </a:pPr>
            <a:r>
              <a:rPr lang="en-US" sz="4999" spc="99">
                <a:solidFill>
                  <a:srgbClr val="FEC221"/>
                </a:solidFill>
                <a:latin typeface="Garet Bold"/>
              </a:rPr>
              <a:t>MACROECONOMIC ENVIRONMENT</a:t>
            </a:r>
          </a:p>
          <a:p>
            <a:pPr>
              <a:lnSpc>
                <a:spcPts val="6999"/>
              </a:lnSpc>
            </a:pPr>
            <a:endParaRPr lang="en-US" sz="4999" spc="99">
              <a:solidFill>
                <a:srgbClr val="FEC221"/>
              </a:solidFill>
              <a:latin typeface="Garet Bold"/>
            </a:endParaRPr>
          </a:p>
        </p:txBody>
      </p:sp>
      <p:sp>
        <p:nvSpPr>
          <p:cNvPr id="36" name="TextBox 36"/>
          <p:cNvSpPr txBox="1"/>
          <p:nvPr/>
        </p:nvSpPr>
        <p:spPr>
          <a:xfrm>
            <a:off x="1408378" y="4444252"/>
            <a:ext cx="4112433" cy="669926"/>
          </a:xfrm>
          <a:prstGeom prst="rect">
            <a:avLst/>
          </a:prstGeom>
        </p:spPr>
        <p:txBody>
          <a:bodyPr lIns="0" tIns="0" rIns="0" bIns="0" rtlCol="0" anchor="t">
            <a:spAutoFit/>
          </a:bodyPr>
          <a:lstStyle/>
          <a:p>
            <a:pPr algn="ctr">
              <a:lnSpc>
                <a:spcPts val="5599"/>
              </a:lnSpc>
            </a:pPr>
            <a:r>
              <a:rPr lang="en-US" sz="3999">
                <a:solidFill>
                  <a:srgbClr val="000000"/>
                </a:solidFill>
                <a:latin typeface="Garet Bold"/>
              </a:rPr>
              <a:t>Growth:</a:t>
            </a:r>
          </a:p>
        </p:txBody>
      </p:sp>
      <p:sp>
        <p:nvSpPr>
          <p:cNvPr id="37" name="TextBox 37"/>
          <p:cNvSpPr txBox="1"/>
          <p:nvPr/>
        </p:nvSpPr>
        <p:spPr>
          <a:xfrm>
            <a:off x="7087784" y="4444252"/>
            <a:ext cx="4112433" cy="669925"/>
          </a:xfrm>
          <a:prstGeom prst="rect">
            <a:avLst/>
          </a:prstGeom>
        </p:spPr>
        <p:txBody>
          <a:bodyPr lIns="0" tIns="0" rIns="0" bIns="0" rtlCol="0" anchor="t">
            <a:spAutoFit/>
          </a:bodyPr>
          <a:lstStyle/>
          <a:p>
            <a:pPr algn="ctr">
              <a:lnSpc>
                <a:spcPts val="5599"/>
              </a:lnSpc>
            </a:pPr>
            <a:r>
              <a:rPr lang="en-US" sz="3999">
                <a:solidFill>
                  <a:srgbClr val="000000"/>
                </a:solidFill>
                <a:latin typeface="Garet Bold"/>
              </a:rPr>
              <a:t>Competitors:</a:t>
            </a:r>
          </a:p>
        </p:txBody>
      </p:sp>
      <p:sp>
        <p:nvSpPr>
          <p:cNvPr id="38" name="TextBox 38"/>
          <p:cNvSpPr txBox="1"/>
          <p:nvPr/>
        </p:nvSpPr>
        <p:spPr>
          <a:xfrm>
            <a:off x="12767189" y="4444252"/>
            <a:ext cx="4112433" cy="669925"/>
          </a:xfrm>
          <a:prstGeom prst="rect">
            <a:avLst/>
          </a:prstGeom>
        </p:spPr>
        <p:txBody>
          <a:bodyPr lIns="0" tIns="0" rIns="0" bIns="0" rtlCol="0" anchor="t">
            <a:spAutoFit/>
          </a:bodyPr>
          <a:lstStyle/>
          <a:p>
            <a:pPr algn="ctr">
              <a:lnSpc>
                <a:spcPts val="5599"/>
              </a:lnSpc>
            </a:pPr>
            <a:r>
              <a:rPr lang="en-US" sz="3999">
                <a:solidFill>
                  <a:srgbClr val="000000"/>
                </a:solidFill>
                <a:latin typeface="Garet Bold"/>
              </a:rPr>
              <a:t>Market Share:</a:t>
            </a:r>
          </a:p>
        </p:txBody>
      </p:sp>
      <p:sp>
        <p:nvSpPr>
          <p:cNvPr id="39" name="TextBox 39"/>
          <p:cNvSpPr txBox="1"/>
          <p:nvPr/>
        </p:nvSpPr>
        <p:spPr>
          <a:xfrm>
            <a:off x="1328010" y="5257053"/>
            <a:ext cx="4273168" cy="4003548"/>
          </a:xfrm>
          <a:prstGeom prst="rect">
            <a:avLst/>
          </a:prstGeom>
        </p:spPr>
        <p:txBody>
          <a:bodyPr lIns="0" tIns="0" rIns="0" bIns="0" rtlCol="0" anchor="t">
            <a:spAutoFit/>
          </a:bodyPr>
          <a:lstStyle/>
          <a:p>
            <a:pPr marL="518160" lvl="1" indent="-259080" algn="just">
              <a:lnSpc>
                <a:spcPts val="3720"/>
              </a:lnSpc>
              <a:buFont typeface="Arial"/>
              <a:buChar char="•"/>
            </a:pPr>
            <a:r>
              <a:rPr lang="en-US" sz="2400">
                <a:solidFill>
                  <a:srgbClr val="000000"/>
                </a:solidFill>
                <a:latin typeface="Open Sans Bold"/>
              </a:rPr>
              <a:t>Organic Growth:</a:t>
            </a:r>
            <a:r>
              <a:rPr lang="en-US" sz="2400">
                <a:solidFill>
                  <a:srgbClr val="000000"/>
                </a:solidFill>
                <a:latin typeface="Open Sans"/>
              </a:rPr>
              <a:t> Expanding physical stores globally and enhancing online presence.</a:t>
            </a:r>
          </a:p>
          <a:p>
            <a:pPr marL="518160" lvl="1" indent="-259080" algn="just">
              <a:lnSpc>
                <a:spcPts val="4392"/>
              </a:lnSpc>
              <a:buFont typeface="Arial"/>
              <a:buChar char="•"/>
            </a:pPr>
            <a:r>
              <a:rPr lang="en-US" sz="2400">
                <a:solidFill>
                  <a:srgbClr val="000000"/>
                </a:solidFill>
                <a:latin typeface="Open Sans Bold"/>
              </a:rPr>
              <a:t>Mergers &amp; Acquisitions:</a:t>
            </a:r>
            <a:r>
              <a:rPr lang="en-US" sz="2400">
                <a:solidFill>
                  <a:srgbClr val="000000"/>
                </a:solidFill>
                <a:latin typeface="Open Sans"/>
              </a:rPr>
              <a:t> Acquisition of Flipkart to strengthen eCommerce footprint in India.</a:t>
            </a:r>
          </a:p>
        </p:txBody>
      </p:sp>
      <p:sp>
        <p:nvSpPr>
          <p:cNvPr id="40" name="TextBox 40"/>
          <p:cNvSpPr txBox="1"/>
          <p:nvPr/>
        </p:nvSpPr>
        <p:spPr>
          <a:xfrm>
            <a:off x="7008361" y="5525632"/>
            <a:ext cx="4273168" cy="3008630"/>
          </a:xfrm>
          <a:prstGeom prst="rect">
            <a:avLst/>
          </a:prstGeom>
        </p:spPr>
        <p:txBody>
          <a:bodyPr lIns="0" tIns="0" rIns="0" bIns="0" rtlCol="0" anchor="t">
            <a:spAutoFit/>
          </a:bodyPr>
          <a:lstStyle/>
          <a:p>
            <a:pPr marL="561339" lvl="1" indent="-280669" algn="just">
              <a:lnSpc>
                <a:spcPts val="4029"/>
              </a:lnSpc>
              <a:buFont typeface="Arial"/>
              <a:buChar char="•"/>
            </a:pPr>
            <a:r>
              <a:rPr lang="en-US" sz="2599">
                <a:solidFill>
                  <a:srgbClr val="000000"/>
                </a:solidFill>
                <a:latin typeface="Open Sans Bold"/>
              </a:rPr>
              <a:t>Major Competitors:</a:t>
            </a:r>
            <a:r>
              <a:rPr lang="en-US" sz="2599">
                <a:solidFill>
                  <a:srgbClr val="000000"/>
                </a:solidFill>
                <a:latin typeface="Open Sans"/>
              </a:rPr>
              <a:t> Amazon, Target, Costco.</a:t>
            </a:r>
          </a:p>
          <a:p>
            <a:pPr marL="561339" lvl="1" indent="-280669" algn="just">
              <a:lnSpc>
                <a:spcPts val="4029"/>
              </a:lnSpc>
              <a:buFont typeface="Arial"/>
              <a:buChar char="•"/>
            </a:pPr>
            <a:r>
              <a:rPr lang="en-US" sz="2599">
                <a:solidFill>
                  <a:srgbClr val="000000"/>
                </a:solidFill>
                <a:latin typeface="Open Sans Bold"/>
              </a:rPr>
              <a:t>Regional &amp; Local Retailers:</a:t>
            </a:r>
            <a:r>
              <a:rPr lang="en-US" sz="2599">
                <a:solidFill>
                  <a:srgbClr val="000000"/>
                </a:solidFill>
                <a:latin typeface="Open Sans"/>
              </a:rPr>
              <a:t> Competing in various markets with specialized offerings.</a:t>
            </a:r>
          </a:p>
        </p:txBody>
      </p:sp>
      <p:sp>
        <p:nvSpPr>
          <p:cNvPr id="41" name="TextBox 41"/>
          <p:cNvSpPr txBox="1"/>
          <p:nvPr/>
        </p:nvSpPr>
        <p:spPr>
          <a:xfrm>
            <a:off x="12585414" y="5238002"/>
            <a:ext cx="4475983" cy="4018280"/>
          </a:xfrm>
          <a:prstGeom prst="rect">
            <a:avLst/>
          </a:prstGeom>
        </p:spPr>
        <p:txBody>
          <a:bodyPr lIns="0" tIns="0" rIns="0" bIns="0" rtlCol="0" anchor="t">
            <a:spAutoFit/>
          </a:bodyPr>
          <a:lstStyle/>
          <a:p>
            <a:pPr marL="561339" lvl="1" indent="-280669" algn="just">
              <a:lnSpc>
                <a:spcPts val="4029"/>
              </a:lnSpc>
              <a:buFont typeface="Arial"/>
              <a:buChar char="•"/>
            </a:pPr>
            <a:r>
              <a:rPr lang="en-US" sz="2599" spc="-179">
                <a:solidFill>
                  <a:srgbClr val="000000"/>
                </a:solidFill>
                <a:latin typeface="Open Sans Bold"/>
              </a:rPr>
              <a:t>U.S. Dominance:</a:t>
            </a:r>
            <a:r>
              <a:rPr lang="en-US" sz="2599" spc="-179">
                <a:solidFill>
                  <a:srgbClr val="000000"/>
                </a:solidFill>
                <a:latin typeface="Open Sans"/>
              </a:rPr>
              <a:t> Walmart holds approximately 20-25% of the market share across various retail segments in the U.S</a:t>
            </a:r>
          </a:p>
          <a:p>
            <a:pPr marL="561339" lvl="1" indent="-280669" algn="just">
              <a:lnSpc>
                <a:spcPts val="4029"/>
              </a:lnSpc>
              <a:buFont typeface="Arial"/>
              <a:buChar char="•"/>
            </a:pPr>
            <a:r>
              <a:rPr lang="en-US" sz="2599" spc="-179">
                <a:solidFill>
                  <a:srgbClr val="000000"/>
                </a:solidFill>
                <a:latin typeface="Open Sans Bold"/>
              </a:rPr>
              <a:t>Global Presence:</a:t>
            </a:r>
            <a:r>
              <a:rPr lang="en-US" sz="2599" spc="-179">
                <a:solidFill>
                  <a:srgbClr val="000000"/>
                </a:solidFill>
                <a:latin typeface="Open Sans"/>
              </a:rPr>
              <a:t> Walmart has approximately 11,000 stores globally.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98572" y="-3621334"/>
            <a:ext cx="6460278" cy="64602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230384" cy="10287000"/>
            <a:chOff x="0" y="0"/>
            <a:chExt cx="324052" cy="2709333"/>
          </a:xfrm>
        </p:grpSpPr>
        <p:sp>
          <p:nvSpPr>
            <p:cNvPr id="6" name="Freeform 6"/>
            <p:cNvSpPr/>
            <p:nvPr/>
          </p:nvSpPr>
          <p:spPr>
            <a:xfrm>
              <a:off x="0" y="0"/>
              <a:ext cx="324052" cy="2709333"/>
            </a:xfrm>
            <a:custGeom>
              <a:avLst/>
              <a:gdLst/>
              <a:ahLst/>
              <a:cxnLst/>
              <a:rect l="l" t="t" r="r" b="b"/>
              <a:pathLst>
                <a:path w="324052" h="2709333">
                  <a:moveTo>
                    <a:pt x="0" y="0"/>
                  </a:moveTo>
                  <a:lnTo>
                    <a:pt x="324052" y="0"/>
                  </a:lnTo>
                  <a:lnTo>
                    <a:pt x="324052" y="2709333"/>
                  </a:lnTo>
                  <a:lnTo>
                    <a:pt x="0" y="2709333"/>
                  </a:lnTo>
                  <a:close/>
                </a:path>
              </a:pathLst>
            </a:custGeom>
            <a:solidFill>
              <a:srgbClr val="0071CE"/>
            </a:solidFill>
          </p:spPr>
        </p:sp>
        <p:sp>
          <p:nvSpPr>
            <p:cNvPr id="7" name="TextBox 7"/>
            <p:cNvSpPr txBox="1"/>
            <p:nvPr/>
          </p:nvSpPr>
          <p:spPr>
            <a:xfrm>
              <a:off x="0" y="-38100"/>
              <a:ext cx="324052" cy="27474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230656" y="-1369287"/>
            <a:ext cx="3277467" cy="327746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19608"/>
              </a:srgbClr>
            </a:solidFill>
            <a:ln w="571500" cap="sq">
              <a:solidFill>
                <a:srgbClr val="0071CE">
                  <a:alpha val="19608"/>
                </a:srgbClr>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97059" y="1695120"/>
            <a:ext cx="657965" cy="623026"/>
            <a:chOff x="0" y="0"/>
            <a:chExt cx="858381" cy="812800"/>
          </a:xfrm>
        </p:grpSpPr>
        <p:sp>
          <p:nvSpPr>
            <p:cNvPr id="12" name="Freeform 12"/>
            <p:cNvSpPr/>
            <p:nvPr/>
          </p:nvSpPr>
          <p:spPr>
            <a:xfrm>
              <a:off x="0" y="0"/>
              <a:ext cx="858381" cy="812800"/>
            </a:xfrm>
            <a:custGeom>
              <a:avLst/>
              <a:gdLst/>
              <a:ahLst/>
              <a:cxnLst/>
              <a:rect l="l" t="t" r="r" b="b"/>
              <a:pathLst>
                <a:path w="858381" h="812800">
                  <a:moveTo>
                    <a:pt x="429190" y="0"/>
                  </a:moveTo>
                  <a:cubicBezTo>
                    <a:pt x="192155" y="0"/>
                    <a:pt x="0" y="181951"/>
                    <a:pt x="0" y="406400"/>
                  </a:cubicBezTo>
                  <a:cubicBezTo>
                    <a:pt x="0" y="630849"/>
                    <a:pt x="192155" y="812800"/>
                    <a:pt x="429190" y="812800"/>
                  </a:cubicBezTo>
                  <a:cubicBezTo>
                    <a:pt x="666226" y="812800"/>
                    <a:pt x="858381" y="630849"/>
                    <a:pt x="858381" y="406400"/>
                  </a:cubicBezTo>
                  <a:cubicBezTo>
                    <a:pt x="858381" y="181951"/>
                    <a:pt x="666226" y="0"/>
                    <a:pt x="429190" y="0"/>
                  </a:cubicBezTo>
                  <a:close/>
                </a:path>
              </a:pathLst>
            </a:custGeom>
            <a:solidFill>
              <a:srgbClr val="FEC221"/>
            </a:solidFill>
            <a:ln cap="sq">
              <a:noFill/>
              <a:prstDash val="solid"/>
              <a:miter/>
            </a:ln>
          </p:spPr>
        </p:sp>
        <p:sp>
          <p:nvSpPr>
            <p:cNvPr id="13" name="TextBox 13"/>
            <p:cNvSpPr txBox="1"/>
            <p:nvPr/>
          </p:nvSpPr>
          <p:spPr>
            <a:xfrm>
              <a:off x="80473" y="47625"/>
              <a:ext cx="697435" cy="688975"/>
            </a:xfrm>
            <a:prstGeom prst="rect">
              <a:avLst/>
            </a:prstGeom>
          </p:spPr>
          <p:txBody>
            <a:bodyPr lIns="50800" tIns="50800" rIns="50800" bIns="50800" rtlCol="0" anchor="ctr"/>
            <a:lstStyle/>
            <a:p>
              <a:pPr algn="ctr">
                <a:lnSpc>
                  <a:spcPts val="2659"/>
                </a:lnSpc>
              </a:pPr>
              <a:r>
                <a:rPr lang="en-US" sz="1899">
                  <a:solidFill>
                    <a:srgbClr val="FFFFFF"/>
                  </a:solidFill>
                  <a:latin typeface="Garet Bold"/>
                </a:rPr>
                <a:t>01</a:t>
              </a:r>
            </a:p>
          </p:txBody>
        </p:sp>
      </p:grpSp>
      <p:sp>
        <p:nvSpPr>
          <p:cNvPr id="14" name="Freeform 14"/>
          <p:cNvSpPr/>
          <p:nvPr/>
        </p:nvSpPr>
        <p:spPr>
          <a:xfrm>
            <a:off x="15307290" y="68869"/>
            <a:ext cx="2799735" cy="1306032"/>
          </a:xfrm>
          <a:custGeom>
            <a:avLst/>
            <a:gdLst/>
            <a:ahLst/>
            <a:cxnLst/>
            <a:rect l="l" t="t" r="r" b="b"/>
            <a:pathLst>
              <a:path w="2799735" h="1306032">
                <a:moveTo>
                  <a:pt x="0" y="0"/>
                </a:moveTo>
                <a:lnTo>
                  <a:pt x="2799735" y="0"/>
                </a:lnTo>
                <a:lnTo>
                  <a:pt x="2799735" y="1306032"/>
                </a:lnTo>
                <a:lnTo>
                  <a:pt x="0" y="1306032"/>
                </a:lnTo>
                <a:lnTo>
                  <a:pt x="0" y="0"/>
                </a:lnTo>
                <a:close/>
              </a:path>
            </a:pathLst>
          </a:custGeom>
          <a:blipFill>
            <a:blip r:embed="rId2"/>
            <a:stretch>
              <a:fillRect/>
            </a:stretch>
          </a:blipFill>
        </p:spPr>
      </p:sp>
      <p:sp>
        <p:nvSpPr>
          <p:cNvPr id="15" name="TextBox 15"/>
          <p:cNvSpPr txBox="1"/>
          <p:nvPr/>
        </p:nvSpPr>
        <p:spPr>
          <a:xfrm>
            <a:off x="5638468" y="164672"/>
            <a:ext cx="7011064" cy="1009651"/>
          </a:xfrm>
          <a:prstGeom prst="rect">
            <a:avLst/>
          </a:prstGeom>
        </p:spPr>
        <p:txBody>
          <a:bodyPr lIns="0" tIns="0" rIns="0" bIns="0" rtlCol="0" anchor="t">
            <a:spAutoFit/>
          </a:bodyPr>
          <a:lstStyle/>
          <a:p>
            <a:pPr>
              <a:lnSpc>
                <a:spcPts val="8399"/>
              </a:lnSpc>
            </a:pPr>
            <a:r>
              <a:rPr lang="en-US" sz="5999" spc="119">
                <a:solidFill>
                  <a:srgbClr val="FEC221"/>
                </a:solidFill>
                <a:latin typeface="Garet Bold"/>
              </a:rPr>
              <a:t>RATIO ANALYSIS</a:t>
            </a:r>
          </a:p>
        </p:txBody>
      </p:sp>
      <p:sp>
        <p:nvSpPr>
          <p:cNvPr id="16" name="TextBox 16"/>
          <p:cNvSpPr txBox="1"/>
          <p:nvPr/>
        </p:nvSpPr>
        <p:spPr>
          <a:xfrm>
            <a:off x="7515316" y="4533462"/>
            <a:ext cx="4568944" cy="854076"/>
          </a:xfrm>
          <a:prstGeom prst="rect">
            <a:avLst/>
          </a:prstGeom>
        </p:spPr>
        <p:txBody>
          <a:bodyPr lIns="0" tIns="0" rIns="0" bIns="0" rtlCol="0" anchor="t">
            <a:spAutoFit/>
          </a:bodyPr>
          <a:lstStyle/>
          <a:p>
            <a:pPr>
              <a:lnSpc>
                <a:spcPts val="6999"/>
              </a:lnSpc>
            </a:pPr>
            <a:r>
              <a:rPr lang="en-US" sz="4999" spc="99">
                <a:solidFill>
                  <a:srgbClr val="FFFFFF"/>
                </a:solidFill>
                <a:latin typeface="Garet Bold"/>
              </a:rPr>
              <a:t>STATISTIC</a:t>
            </a:r>
          </a:p>
        </p:txBody>
      </p:sp>
      <p:sp>
        <p:nvSpPr>
          <p:cNvPr id="17" name="TextBox 17"/>
          <p:cNvSpPr txBox="1"/>
          <p:nvPr/>
        </p:nvSpPr>
        <p:spPr>
          <a:xfrm>
            <a:off x="2107082" y="2743693"/>
            <a:ext cx="15385413" cy="6485890"/>
          </a:xfrm>
          <a:prstGeom prst="rect">
            <a:avLst/>
          </a:prstGeom>
        </p:spPr>
        <p:txBody>
          <a:bodyPr lIns="0" tIns="0" rIns="0" bIns="0" rtlCol="0" anchor="t">
            <a:spAutoFit/>
          </a:bodyPr>
          <a:lstStyle/>
          <a:p>
            <a:pPr algn="just">
              <a:lnSpc>
                <a:spcPts val="4339"/>
              </a:lnSpc>
            </a:pPr>
            <a:r>
              <a:rPr lang="en-US" sz="2799">
                <a:solidFill>
                  <a:srgbClr val="0071CE"/>
                </a:solidFill>
                <a:latin typeface="Open Sans Bold"/>
              </a:rPr>
              <a:t>Gross Margin: 24.38%</a:t>
            </a:r>
          </a:p>
          <a:p>
            <a:pPr marL="604518" lvl="1" indent="-302259" algn="just">
              <a:lnSpc>
                <a:spcPts val="4339"/>
              </a:lnSpc>
              <a:buFont typeface="Arial"/>
              <a:buChar char="•"/>
            </a:pPr>
            <a:r>
              <a:rPr lang="en-US" sz="2799">
                <a:solidFill>
                  <a:srgbClr val="000000"/>
                </a:solidFill>
                <a:latin typeface="Open Sans"/>
              </a:rPr>
              <a:t>Walmart's gross margin of 24.38% indicates that the company retains approximately $0.24 from each dollar of sales after accounting for the cost of goods sold. </a:t>
            </a:r>
          </a:p>
          <a:p>
            <a:pPr algn="just">
              <a:lnSpc>
                <a:spcPts val="4339"/>
              </a:lnSpc>
            </a:pPr>
            <a:r>
              <a:rPr lang="en-US" sz="2799">
                <a:solidFill>
                  <a:srgbClr val="0071CE"/>
                </a:solidFill>
                <a:latin typeface="Open Sans Bold"/>
              </a:rPr>
              <a:t>Operating Margin: 4.17%</a:t>
            </a:r>
          </a:p>
          <a:p>
            <a:pPr marL="604518" lvl="1" indent="-302259" algn="just">
              <a:lnSpc>
                <a:spcPts val="4339"/>
              </a:lnSpc>
              <a:buFont typeface="Arial"/>
              <a:buChar char="•"/>
            </a:pPr>
            <a:r>
              <a:rPr lang="en-US" sz="2799">
                <a:solidFill>
                  <a:srgbClr val="000000"/>
                </a:solidFill>
                <a:latin typeface="Open Sans"/>
              </a:rPr>
              <a:t>Walmart's operating margin of 4.17% reflects the profitability from core business operations after deducting operating expenses. </a:t>
            </a:r>
          </a:p>
          <a:p>
            <a:pPr algn="just">
              <a:lnSpc>
                <a:spcPts val="4339"/>
              </a:lnSpc>
            </a:pPr>
            <a:r>
              <a:rPr lang="en-US" sz="2799">
                <a:solidFill>
                  <a:srgbClr val="0071CE"/>
                </a:solidFill>
                <a:latin typeface="Open Sans Bold"/>
              </a:rPr>
              <a:t>Return on Assets (ROA): 6.15%</a:t>
            </a:r>
          </a:p>
          <a:p>
            <a:pPr marL="604518" lvl="1" indent="-302259" algn="just">
              <a:lnSpc>
                <a:spcPts val="4339"/>
              </a:lnSpc>
              <a:buFont typeface="Arial"/>
              <a:buChar char="•"/>
            </a:pPr>
            <a:r>
              <a:rPr lang="en-US" sz="2799">
                <a:solidFill>
                  <a:srgbClr val="000000"/>
                </a:solidFill>
                <a:latin typeface="Open Sans"/>
              </a:rPr>
              <a:t>Walmart's ROA of 6.15% signifies that the company generates a return of 6.15% on its total assets. </a:t>
            </a:r>
          </a:p>
          <a:p>
            <a:pPr algn="just">
              <a:lnSpc>
                <a:spcPts val="4339"/>
              </a:lnSpc>
            </a:pPr>
            <a:r>
              <a:rPr lang="en-US" sz="2799">
                <a:solidFill>
                  <a:srgbClr val="0071CE"/>
                </a:solidFill>
                <a:latin typeface="Open Sans Bold"/>
              </a:rPr>
              <a:t>Return on Equity (ROE): 18.5%</a:t>
            </a:r>
          </a:p>
          <a:p>
            <a:pPr marL="604518" lvl="1" indent="-302259" algn="just">
              <a:lnSpc>
                <a:spcPts val="4339"/>
              </a:lnSpc>
              <a:buFont typeface="Arial"/>
              <a:buChar char="•"/>
            </a:pPr>
            <a:r>
              <a:rPr lang="en-US" sz="2799">
                <a:solidFill>
                  <a:srgbClr val="000000"/>
                </a:solidFill>
                <a:latin typeface="Open Sans"/>
              </a:rPr>
              <a:t>Walmart's ROE of 18.5% indicates that the company generates a return of 18.5% on shareholders' equity. </a:t>
            </a:r>
          </a:p>
        </p:txBody>
      </p:sp>
      <p:sp>
        <p:nvSpPr>
          <p:cNvPr id="18" name="TextBox 18"/>
          <p:cNvSpPr txBox="1"/>
          <p:nvPr/>
        </p:nvSpPr>
        <p:spPr>
          <a:xfrm>
            <a:off x="2088201" y="1683101"/>
            <a:ext cx="5812283" cy="580391"/>
          </a:xfrm>
          <a:prstGeom prst="rect">
            <a:avLst/>
          </a:prstGeom>
        </p:spPr>
        <p:txBody>
          <a:bodyPr lIns="0" tIns="0" rIns="0" bIns="0" rtlCol="0" anchor="t">
            <a:spAutoFit/>
          </a:bodyPr>
          <a:lstStyle/>
          <a:p>
            <a:pPr>
              <a:lnSpc>
                <a:spcPts val="4759"/>
              </a:lnSpc>
            </a:pPr>
            <a:r>
              <a:rPr lang="en-US" sz="3399">
                <a:solidFill>
                  <a:srgbClr val="0071CE"/>
                </a:solidFill>
                <a:latin typeface="Garet Bold"/>
              </a:rPr>
              <a:t>Profitability Ratios: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98572" y="-3621334"/>
            <a:ext cx="6460278" cy="64602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230384" cy="10287000"/>
            <a:chOff x="0" y="0"/>
            <a:chExt cx="324052" cy="2709333"/>
          </a:xfrm>
        </p:grpSpPr>
        <p:sp>
          <p:nvSpPr>
            <p:cNvPr id="6" name="Freeform 6"/>
            <p:cNvSpPr/>
            <p:nvPr/>
          </p:nvSpPr>
          <p:spPr>
            <a:xfrm>
              <a:off x="0" y="0"/>
              <a:ext cx="324052" cy="2709333"/>
            </a:xfrm>
            <a:custGeom>
              <a:avLst/>
              <a:gdLst/>
              <a:ahLst/>
              <a:cxnLst/>
              <a:rect l="l" t="t" r="r" b="b"/>
              <a:pathLst>
                <a:path w="324052" h="2709333">
                  <a:moveTo>
                    <a:pt x="0" y="0"/>
                  </a:moveTo>
                  <a:lnTo>
                    <a:pt x="324052" y="0"/>
                  </a:lnTo>
                  <a:lnTo>
                    <a:pt x="324052" y="2709333"/>
                  </a:lnTo>
                  <a:lnTo>
                    <a:pt x="0" y="2709333"/>
                  </a:lnTo>
                  <a:close/>
                </a:path>
              </a:pathLst>
            </a:custGeom>
            <a:solidFill>
              <a:srgbClr val="0071CE"/>
            </a:solidFill>
          </p:spPr>
        </p:sp>
        <p:sp>
          <p:nvSpPr>
            <p:cNvPr id="7" name="TextBox 7"/>
            <p:cNvSpPr txBox="1"/>
            <p:nvPr/>
          </p:nvSpPr>
          <p:spPr>
            <a:xfrm>
              <a:off x="0" y="-38100"/>
              <a:ext cx="324052" cy="27474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230656" y="-1369287"/>
            <a:ext cx="3277467" cy="327746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19608"/>
              </a:srgbClr>
            </a:solidFill>
            <a:ln w="571500" cap="sq">
              <a:solidFill>
                <a:srgbClr val="0071CE">
                  <a:alpha val="19608"/>
                </a:srgbClr>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30384" y="1502172"/>
            <a:ext cx="657965" cy="623026"/>
            <a:chOff x="0" y="0"/>
            <a:chExt cx="858381" cy="812800"/>
          </a:xfrm>
        </p:grpSpPr>
        <p:sp>
          <p:nvSpPr>
            <p:cNvPr id="12" name="Freeform 12"/>
            <p:cNvSpPr/>
            <p:nvPr/>
          </p:nvSpPr>
          <p:spPr>
            <a:xfrm>
              <a:off x="0" y="0"/>
              <a:ext cx="858381" cy="812800"/>
            </a:xfrm>
            <a:custGeom>
              <a:avLst/>
              <a:gdLst/>
              <a:ahLst/>
              <a:cxnLst/>
              <a:rect l="l" t="t" r="r" b="b"/>
              <a:pathLst>
                <a:path w="858381" h="812800">
                  <a:moveTo>
                    <a:pt x="429190" y="0"/>
                  </a:moveTo>
                  <a:cubicBezTo>
                    <a:pt x="192155" y="0"/>
                    <a:pt x="0" y="181951"/>
                    <a:pt x="0" y="406400"/>
                  </a:cubicBezTo>
                  <a:cubicBezTo>
                    <a:pt x="0" y="630849"/>
                    <a:pt x="192155" y="812800"/>
                    <a:pt x="429190" y="812800"/>
                  </a:cubicBezTo>
                  <a:cubicBezTo>
                    <a:pt x="666226" y="812800"/>
                    <a:pt x="858381" y="630849"/>
                    <a:pt x="858381" y="406400"/>
                  </a:cubicBezTo>
                  <a:cubicBezTo>
                    <a:pt x="858381" y="181951"/>
                    <a:pt x="666226" y="0"/>
                    <a:pt x="429190" y="0"/>
                  </a:cubicBezTo>
                  <a:close/>
                </a:path>
              </a:pathLst>
            </a:custGeom>
            <a:solidFill>
              <a:srgbClr val="FEC221"/>
            </a:solidFill>
            <a:ln cap="sq">
              <a:noFill/>
              <a:prstDash val="solid"/>
              <a:miter/>
            </a:ln>
          </p:spPr>
        </p:sp>
        <p:sp>
          <p:nvSpPr>
            <p:cNvPr id="13" name="TextBox 13"/>
            <p:cNvSpPr txBox="1"/>
            <p:nvPr/>
          </p:nvSpPr>
          <p:spPr>
            <a:xfrm>
              <a:off x="80473" y="47625"/>
              <a:ext cx="697435" cy="688975"/>
            </a:xfrm>
            <a:prstGeom prst="rect">
              <a:avLst/>
            </a:prstGeom>
          </p:spPr>
          <p:txBody>
            <a:bodyPr lIns="50800" tIns="50800" rIns="50800" bIns="50800" rtlCol="0" anchor="ctr"/>
            <a:lstStyle/>
            <a:p>
              <a:pPr algn="ctr">
                <a:lnSpc>
                  <a:spcPts val="2659"/>
                </a:lnSpc>
              </a:pPr>
              <a:r>
                <a:rPr lang="en-US" sz="1899">
                  <a:solidFill>
                    <a:srgbClr val="FFFFFF"/>
                  </a:solidFill>
                  <a:latin typeface="Garet Bold"/>
                </a:rPr>
                <a:t>02</a:t>
              </a:r>
            </a:p>
          </p:txBody>
        </p:sp>
      </p:grpSp>
      <p:sp>
        <p:nvSpPr>
          <p:cNvPr id="14" name="Freeform 14"/>
          <p:cNvSpPr/>
          <p:nvPr/>
        </p:nvSpPr>
        <p:spPr>
          <a:xfrm>
            <a:off x="15307290" y="68869"/>
            <a:ext cx="2799735" cy="1306032"/>
          </a:xfrm>
          <a:custGeom>
            <a:avLst/>
            <a:gdLst/>
            <a:ahLst/>
            <a:cxnLst/>
            <a:rect l="l" t="t" r="r" b="b"/>
            <a:pathLst>
              <a:path w="2799735" h="1306032">
                <a:moveTo>
                  <a:pt x="0" y="0"/>
                </a:moveTo>
                <a:lnTo>
                  <a:pt x="2799735" y="0"/>
                </a:lnTo>
                <a:lnTo>
                  <a:pt x="2799735" y="1306032"/>
                </a:lnTo>
                <a:lnTo>
                  <a:pt x="0" y="1306032"/>
                </a:lnTo>
                <a:lnTo>
                  <a:pt x="0" y="0"/>
                </a:lnTo>
                <a:close/>
              </a:path>
            </a:pathLst>
          </a:custGeom>
          <a:blipFill>
            <a:blip r:embed="rId2"/>
            <a:stretch>
              <a:fillRect/>
            </a:stretch>
          </a:blipFill>
        </p:spPr>
      </p:sp>
      <p:sp>
        <p:nvSpPr>
          <p:cNvPr id="15" name="TextBox 15"/>
          <p:cNvSpPr txBox="1"/>
          <p:nvPr/>
        </p:nvSpPr>
        <p:spPr>
          <a:xfrm>
            <a:off x="5638468" y="164672"/>
            <a:ext cx="7011064" cy="1009651"/>
          </a:xfrm>
          <a:prstGeom prst="rect">
            <a:avLst/>
          </a:prstGeom>
        </p:spPr>
        <p:txBody>
          <a:bodyPr lIns="0" tIns="0" rIns="0" bIns="0" rtlCol="0" anchor="t">
            <a:spAutoFit/>
          </a:bodyPr>
          <a:lstStyle/>
          <a:p>
            <a:pPr>
              <a:lnSpc>
                <a:spcPts val="8399"/>
              </a:lnSpc>
            </a:pPr>
            <a:r>
              <a:rPr lang="en-US" sz="5999" spc="119">
                <a:solidFill>
                  <a:srgbClr val="FEC221"/>
                </a:solidFill>
                <a:latin typeface="Garet Bold"/>
              </a:rPr>
              <a:t>RATIO ANALYSIS</a:t>
            </a:r>
          </a:p>
        </p:txBody>
      </p:sp>
      <p:sp>
        <p:nvSpPr>
          <p:cNvPr id="16" name="TextBox 16"/>
          <p:cNvSpPr txBox="1"/>
          <p:nvPr/>
        </p:nvSpPr>
        <p:spPr>
          <a:xfrm>
            <a:off x="7515316" y="4533462"/>
            <a:ext cx="4568944" cy="854076"/>
          </a:xfrm>
          <a:prstGeom prst="rect">
            <a:avLst/>
          </a:prstGeom>
        </p:spPr>
        <p:txBody>
          <a:bodyPr lIns="0" tIns="0" rIns="0" bIns="0" rtlCol="0" anchor="t">
            <a:spAutoFit/>
          </a:bodyPr>
          <a:lstStyle/>
          <a:p>
            <a:pPr>
              <a:lnSpc>
                <a:spcPts val="6999"/>
              </a:lnSpc>
            </a:pPr>
            <a:r>
              <a:rPr lang="en-US" sz="4999" spc="99">
                <a:solidFill>
                  <a:srgbClr val="FFFFFF"/>
                </a:solidFill>
                <a:latin typeface="Garet Bold"/>
              </a:rPr>
              <a:t>STATISTIC</a:t>
            </a:r>
          </a:p>
        </p:txBody>
      </p:sp>
      <p:sp>
        <p:nvSpPr>
          <p:cNvPr id="17" name="TextBox 17"/>
          <p:cNvSpPr txBox="1"/>
          <p:nvPr/>
        </p:nvSpPr>
        <p:spPr>
          <a:xfrm>
            <a:off x="2088201" y="2357796"/>
            <a:ext cx="15385413" cy="7495193"/>
          </a:xfrm>
          <a:prstGeom prst="rect">
            <a:avLst/>
          </a:prstGeom>
        </p:spPr>
        <p:txBody>
          <a:bodyPr lIns="0" tIns="0" rIns="0" bIns="0" rtlCol="0" anchor="t">
            <a:spAutoFit/>
          </a:bodyPr>
          <a:lstStyle/>
          <a:p>
            <a:pPr algn="just">
              <a:lnSpc>
                <a:spcPts val="4184"/>
              </a:lnSpc>
            </a:pPr>
            <a:r>
              <a:rPr lang="en-US" sz="2699" dirty="0">
                <a:solidFill>
                  <a:srgbClr val="0071CE"/>
                </a:solidFill>
                <a:latin typeface="Open Sans Bold"/>
              </a:rPr>
              <a:t>Current Ratio: 0.83</a:t>
            </a:r>
          </a:p>
          <a:p>
            <a:pPr marL="582928" lvl="1" indent="-291464" algn="just">
              <a:lnSpc>
                <a:spcPts val="4184"/>
              </a:lnSpc>
              <a:buFont typeface="Arial"/>
              <a:buChar char="•"/>
            </a:pPr>
            <a:r>
              <a:rPr lang="en-US" sz="2699" dirty="0">
                <a:solidFill>
                  <a:srgbClr val="000000"/>
                </a:solidFill>
                <a:latin typeface="Open Sans"/>
              </a:rPr>
              <a:t>Walmart's current ratio of 0.83 indicates that the company has $0.83 in short-term assets to cover each dollar of short-term liabilities. A current ratio below 1 suggests potential liquidity issues and may indicate difficulties in meeting short-term obligations.</a:t>
            </a:r>
          </a:p>
          <a:p>
            <a:pPr algn="just">
              <a:lnSpc>
                <a:spcPts val="4184"/>
              </a:lnSpc>
            </a:pPr>
            <a:r>
              <a:rPr lang="en-US" sz="2699" dirty="0">
                <a:solidFill>
                  <a:srgbClr val="0071CE"/>
                </a:solidFill>
                <a:latin typeface="Open Sans Bold"/>
              </a:rPr>
              <a:t>Quick Ratio: 0.24</a:t>
            </a:r>
          </a:p>
          <a:p>
            <a:pPr marL="582928" lvl="1" indent="-291464" algn="just">
              <a:lnSpc>
                <a:spcPts val="4184"/>
              </a:lnSpc>
              <a:buFont typeface="Arial"/>
              <a:buChar char="•"/>
            </a:pPr>
            <a:r>
              <a:rPr lang="en-US" sz="2699" dirty="0">
                <a:solidFill>
                  <a:srgbClr val="000000"/>
                </a:solidFill>
                <a:latin typeface="Open Sans"/>
              </a:rPr>
              <a:t>Walmart's quick ratio of 0.24 reveals that the company has $0.24 in liquid assets (excluding inventory) to cover each dollar of short-term liabilities. A quick ratio significantly below 1 raises concerns about the company's short-term liquidity and its ability to cover immediate obligations without relying on inventory sales.</a:t>
            </a:r>
          </a:p>
          <a:p>
            <a:pPr algn="just">
              <a:lnSpc>
                <a:spcPts val="4184"/>
              </a:lnSpc>
            </a:pPr>
            <a:r>
              <a:rPr lang="en-US" sz="2699" dirty="0">
                <a:solidFill>
                  <a:srgbClr val="0071CE"/>
                </a:solidFill>
                <a:latin typeface="Open Sans Bold"/>
              </a:rPr>
              <a:t>Cash Ratio: 0.11</a:t>
            </a:r>
          </a:p>
          <a:p>
            <a:pPr marL="582928" lvl="1" indent="-291464" algn="just">
              <a:lnSpc>
                <a:spcPts val="4184"/>
              </a:lnSpc>
              <a:buFont typeface="Arial"/>
              <a:buChar char="•"/>
            </a:pPr>
            <a:r>
              <a:rPr lang="en-US" sz="2699" dirty="0">
                <a:solidFill>
                  <a:srgbClr val="000000"/>
                </a:solidFill>
                <a:latin typeface="Open Sans"/>
              </a:rPr>
              <a:t>Walmart's cash ratio of 0.11 signifies that the company has $0.11 in cash and cash equivalents to cover each dollar of short-term liabilities. A low cash ratio indicates a limited ability to cover short-term liabilities with readily available cash, which could pose liquidity risks.</a:t>
            </a:r>
          </a:p>
        </p:txBody>
      </p:sp>
      <p:sp>
        <p:nvSpPr>
          <p:cNvPr id="18" name="TextBox 18"/>
          <p:cNvSpPr txBox="1"/>
          <p:nvPr/>
        </p:nvSpPr>
        <p:spPr>
          <a:xfrm>
            <a:off x="2021526" y="1490152"/>
            <a:ext cx="5812283" cy="580391"/>
          </a:xfrm>
          <a:prstGeom prst="rect">
            <a:avLst/>
          </a:prstGeom>
        </p:spPr>
        <p:txBody>
          <a:bodyPr lIns="0" tIns="0" rIns="0" bIns="0" rtlCol="0" anchor="t">
            <a:spAutoFit/>
          </a:bodyPr>
          <a:lstStyle/>
          <a:p>
            <a:pPr>
              <a:lnSpc>
                <a:spcPts val="4759"/>
              </a:lnSpc>
            </a:pPr>
            <a:r>
              <a:rPr lang="en-US" sz="3399">
                <a:solidFill>
                  <a:srgbClr val="0071CE"/>
                </a:solidFill>
                <a:latin typeface="Garet Bold"/>
              </a:rPr>
              <a:t>Liquidity Ratios: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98572" y="-3621334"/>
            <a:ext cx="6460278" cy="64602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230384" cy="10287000"/>
            <a:chOff x="0" y="0"/>
            <a:chExt cx="324052" cy="2709333"/>
          </a:xfrm>
        </p:grpSpPr>
        <p:sp>
          <p:nvSpPr>
            <p:cNvPr id="6" name="Freeform 6"/>
            <p:cNvSpPr/>
            <p:nvPr/>
          </p:nvSpPr>
          <p:spPr>
            <a:xfrm>
              <a:off x="0" y="0"/>
              <a:ext cx="324052" cy="2709333"/>
            </a:xfrm>
            <a:custGeom>
              <a:avLst/>
              <a:gdLst/>
              <a:ahLst/>
              <a:cxnLst/>
              <a:rect l="l" t="t" r="r" b="b"/>
              <a:pathLst>
                <a:path w="324052" h="2709333">
                  <a:moveTo>
                    <a:pt x="0" y="0"/>
                  </a:moveTo>
                  <a:lnTo>
                    <a:pt x="324052" y="0"/>
                  </a:lnTo>
                  <a:lnTo>
                    <a:pt x="324052" y="2709333"/>
                  </a:lnTo>
                  <a:lnTo>
                    <a:pt x="0" y="2709333"/>
                  </a:lnTo>
                  <a:close/>
                </a:path>
              </a:pathLst>
            </a:custGeom>
            <a:solidFill>
              <a:srgbClr val="0071CE"/>
            </a:solidFill>
          </p:spPr>
        </p:sp>
        <p:sp>
          <p:nvSpPr>
            <p:cNvPr id="7" name="TextBox 7"/>
            <p:cNvSpPr txBox="1"/>
            <p:nvPr/>
          </p:nvSpPr>
          <p:spPr>
            <a:xfrm>
              <a:off x="0" y="-38100"/>
              <a:ext cx="324052" cy="27474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230656" y="-1369287"/>
            <a:ext cx="3277467" cy="327746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19608"/>
              </a:srgbClr>
            </a:solidFill>
            <a:ln w="571500" cap="sq">
              <a:solidFill>
                <a:srgbClr val="0071CE">
                  <a:alpha val="19608"/>
                </a:srgbClr>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30384" y="1502172"/>
            <a:ext cx="657965" cy="623026"/>
            <a:chOff x="0" y="0"/>
            <a:chExt cx="858381" cy="812800"/>
          </a:xfrm>
        </p:grpSpPr>
        <p:sp>
          <p:nvSpPr>
            <p:cNvPr id="12" name="Freeform 12"/>
            <p:cNvSpPr/>
            <p:nvPr/>
          </p:nvSpPr>
          <p:spPr>
            <a:xfrm>
              <a:off x="0" y="0"/>
              <a:ext cx="858381" cy="812800"/>
            </a:xfrm>
            <a:custGeom>
              <a:avLst/>
              <a:gdLst/>
              <a:ahLst/>
              <a:cxnLst/>
              <a:rect l="l" t="t" r="r" b="b"/>
              <a:pathLst>
                <a:path w="858381" h="812800">
                  <a:moveTo>
                    <a:pt x="429190" y="0"/>
                  </a:moveTo>
                  <a:cubicBezTo>
                    <a:pt x="192155" y="0"/>
                    <a:pt x="0" y="181951"/>
                    <a:pt x="0" y="406400"/>
                  </a:cubicBezTo>
                  <a:cubicBezTo>
                    <a:pt x="0" y="630849"/>
                    <a:pt x="192155" y="812800"/>
                    <a:pt x="429190" y="812800"/>
                  </a:cubicBezTo>
                  <a:cubicBezTo>
                    <a:pt x="666226" y="812800"/>
                    <a:pt x="858381" y="630849"/>
                    <a:pt x="858381" y="406400"/>
                  </a:cubicBezTo>
                  <a:cubicBezTo>
                    <a:pt x="858381" y="181951"/>
                    <a:pt x="666226" y="0"/>
                    <a:pt x="429190" y="0"/>
                  </a:cubicBezTo>
                  <a:close/>
                </a:path>
              </a:pathLst>
            </a:custGeom>
            <a:solidFill>
              <a:srgbClr val="FEC221"/>
            </a:solidFill>
            <a:ln cap="sq">
              <a:noFill/>
              <a:prstDash val="solid"/>
              <a:miter/>
            </a:ln>
          </p:spPr>
        </p:sp>
        <p:sp>
          <p:nvSpPr>
            <p:cNvPr id="13" name="TextBox 13"/>
            <p:cNvSpPr txBox="1"/>
            <p:nvPr/>
          </p:nvSpPr>
          <p:spPr>
            <a:xfrm>
              <a:off x="80473" y="47625"/>
              <a:ext cx="697435" cy="688975"/>
            </a:xfrm>
            <a:prstGeom prst="rect">
              <a:avLst/>
            </a:prstGeom>
          </p:spPr>
          <p:txBody>
            <a:bodyPr lIns="50800" tIns="50800" rIns="50800" bIns="50800" rtlCol="0" anchor="ctr"/>
            <a:lstStyle/>
            <a:p>
              <a:pPr algn="ctr">
                <a:lnSpc>
                  <a:spcPts val="2659"/>
                </a:lnSpc>
              </a:pPr>
              <a:r>
                <a:rPr lang="en-US" sz="1899" dirty="0">
                  <a:solidFill>
                    <a:srgbClr val="FFFFFF"/>
                  </a:solidFill>
                  <a:latin typeface="Garet Bold"/>
                </a:rPr>
                <a:t>03</a:t>
              </a:r>
            </a:p>
          </p:txBody>
        </p:sp>
      </p:grpSp>
      <p:sp>
        <p:nvSpPr>
          <p:cNvPr id="14" name="Freeform 14"/>
          <p:cNvSpPr/>
          <p:nvPr/>
        </p:nvSpPr>
        <p:spPr>
          <a:xfrm>
            <a:off x="15307290" y="68869"/>
            <a:ext cx="2799735" cy="1306032"/>
          </a:xfrm>
          <a:custGeom>
            <a:avLst/>
            <a:gdLst/>
            <a:ahLst/>
            <a:cxnLst/>
            <a:rect l="l" t="t" r="r" b="b"/>
            <a:pathLst>
              <a:path w="2799735" h="1306032">
                <a:moveTo>
                  <a:pt x="0" y="0"/>
                </a:moveTo>
                <a:lnTo>
                  <a:pt x="2799735" y="0"/>
                </a:lnTo>
                <a:lnTo>
                  <a:pt x="2799735" y="1306032"/>
                </a:lnTo>
                <a:lnTo>
                  <a:pt x="0" y="1306032"/>
                </a:lnTo>
                <a:lnTo>
                  <a:pt x="0" y="0"/>
                </a:lnTo>
                <a:close/>
              </a:path>
            </a:pathLst>
          </a:custGeom>
          <a:blipFill>
            <a:blip r:embed="rId2"/>
            <a:stretch>
              <a:fillRect/>
            </a:stretch>
          </a:blipFill>
        </p:spPr>
      </p:sp>
      <p:sp>
        <p:nvSpPr>
          <p:cNvPr id="15" name="TextBox 15"/>
          <p:cNvSpPr txBox="1"/>
          <p:nvPr/>
        </p:nvSpPr>
        <p:spPr>
          <a:xfrm>
            <a:off x="5638468" y="164672"/>
            <a:ext cx="7011064" cy="1009651"/>
          </a:xfrm>
          <a:prstGeom prst="rect">
            <a:avLst/>
          </a:prstGeom>
        </p:spPr>
        <p:txBody>
          <a:bodyPr lIns="0" tIns="0" rIns="0" bIns="0" rtlCol="0" anchor="t">
            <a:spAutoFit/>
          </a:bodyPr>
          <a:lstStyle/>
          <a:p>
            <a:pPr>
              <a:lnSpc>
                <a:spcPts val="8399"/>
              </a:lnSpc>
            </a:pPr>
            <a:r>
              <a:rPr lang="en-US" sz="5999" spc="119">
                <a:solidFill>
                  <a:srgbClr val="FEC221"/>
                </a:solidFill>
                <a:latin typeface="Garet Bold"/>
              </a:rPr>
              <a:t>RATIO ANALYSIS</a:t>
            </a:r>
          </a:p>
        </p:txBody>
      </p:sp>
      <p:sp>
        <p:nvSpPr>
          <p:cNvPr id="16" name="TextBox 16"/>
          <p:cNvSpPr txBox="1"/>
          <p:nvPr/>
        </p:nvSpPr>
        <p:spPr>
          <a:xfrm>
            <a:off x="7515316" y="4533462"/>
            <a:ext cx="4568944" cy="854076"/>
          </a:xfrm>
          <a:prstGeom prst="rect">
            <a:avLst/>
          </a:prstGeom>
        </p:spPr>
        <p:txBody>
          <a:bodyPr lIns="0" tIns="0" rIns="0" bIns="0" rtlCol="0" anchor="t">
            <a:spAutoFit/>
          </a:bodyPr>
          <a:lstStyle/>
          <a:p>
            <a:pPr>
              <a:lnSpc>
                <a:spcPts val="6999"/>
              </a:lnSpc>
            </a:pPr>
            <a:r>
              <a:rPr lang="en-US" sz="4999" spc="99">
                <a:solidFill>
                  <a:srgbClr val="FFFFFF"/>
                </a:solidFill>
                <a:latin typeface="Garet Bold"/>
              </a:rPr>
              <a:t>STATISTIC</a:t>
            </a:r>
          </a:p>
        </p:txBody>
      </p:sp>
      <p:sp>
        <p:nvSpPr>
          <p:cNvPr id="17" name="TextBox 17"/>
          <p:cNvSpPr txBox="1"/>
          <p:nvPr/>
        </p:nvSpPr>
        <p:spPr>
          <a:xfrm>
            <a:off x="2088201" y="2357796"/>
            <a:ext cx="15385413" cy="2109104"/>
          </a:xfrm>
          <a:prstGeom prst="rect">
            <a:avLst/>
          </a:prstGeom>
        </p:spPr>
        <p:txBody>
          <a:bodyPr lIns="0" tIns="0" rIns="0" bIns="0" rtlCol="0" anchor="t">
            <a:spAutoFit/>
          </a:bodyPr>
          <a:lstStyle/>
          <a:p>
            <a:pPr marL="582928" lvl="1" indent="-291464" algn="just">
              <a:lnSpc>
                <a:spcPts val="4184"/>
              </a:lnSpc>
              <a:buFont typeface="Arial"/>
              <a:buChar char="•"/>
            </a:pPr>
            <a:r>
              <a:rPr lang="en-US" sz="2699" dirty="0">
                <a:solidFill>
                  <a:srgbClr val="000000"/>
                </a:solidFill>
                <a:latin typeface="Open Sans"/>
              </a:rPr>
              <a:t>Walmart, the Price-to-Earnings (P/E) ratio is calculated to be approximately 27.28. This means that investors are willing to pay around $27.28 for every dollar of Walmart's earnings. A P/E ratio of this magnitude suggests that the market has relatively high expectations for Walmart's future growth and profitability.</a:t>
            </a:r>
          </a:p>
        </p:txBody>
      </p:sp>
      <p:sp>
        <p:nvSpPr>
          <p:cNvPr id="18" name="TextBox 18"/>
          <p:cNvSpPr txBox="1"/>
          <p:nvPr/>
        </p:nvSpPr>
        <p:spPr>
          <a:xfrm>
            <a:off x="2021526" y="1490152"/>
            <a:ext cx="6360474" cy="592470"/>
          </a:xfrm>
          <a:prstGeom prst="rect">
            <a:avLst/>
          </a:prstGeom>
        </p:spPr>
        <p:txBody>
          <a:bodyPr wrap="square" lIns="0" tIns="0" rIns="0" bIns="0" rtlCol="0" anchor="t">
            <a:spAutoFit/>
          </a:bodyPr>
          <a:lstStyle/>
          <a:p>
            <a:pPr>
              <a:lnSpc>
                <a:spcPts val="4759"/>
              </a:lnSpc>
            </a:pPr>
            <a:r>
              <a:rPr lang="en-US" sz="3399" dirty="0">
                <a:solidFill>
                  <a:srgbClr val="0071CE"/>
                </a:solidFill>
                <a:latin typeface="Garet Bold"/>
              </a:rPr>
              <a:t>Price to Earning Ratio (P/E):</a:t>
            </a:r>
          </a:p>
        </p:txBody>
      </p:sp>
      <p:grpSp>
        <p:nvGrpSpPr>
          <p:cNvPr id="24" name="Group 11">
            <a:extLst>
              <a:ext uri="{FF2B5EF4-FFF2-40B4-BE49-F238E27FC236}">
                <a16:creationId xmlns:a16="http://schemas.microsoft.com/office/drawing/2014/main" id="{7EDA7B67-3CCB-013A-E75D-3D05CC7DA8EB}"/>
              </a:ext>
            </a:extLst>
          </p:cNvPr>
          <p:cNvGrpSpPr/>
          <p:nvPr/>
        </p:nvGrpSpPr>
        <p:grpSpPr>
          <a:xfrm>
            <a:off x="1291854" y="4914900"/>
            <a:ext cx="657965" cy="623026"/>
            <a:chOff x="0" y="0"/>
            <a:chExt cx="858381" cy="812800"/>
          </a:xfrm>
        </p:grpSpPr>
        <p:sp>
          <p:nvSpPr>
            <p:cNvPr id="25" name="Freeform 12">
              <a:extLst>
                <a:ext uri="{FF2B5EF4-FFF2-40B4-BE49-F238E27FC236}">
                  <a16:creationId xmlns:a16="http://schemas.microsoft.com/office/drawing/2014/main" id="{8DC57A48-B5AE-48E4-8D2A-BCB04A819BCE}"/>
                </a:ext>
              </a:extLst>
            </p:cNvPr>
            <p:cNvSpPr/>
            <p:nvPr/>
          </p:nvSpPr>
          <p:spPr>
            <a:xfrm>
              <a:off x="0" y="0"/>
              <a:ext cx="858381" cy="812800"/>
            </a:xfrm>
            <a:custGeom>
              <a:avLst/>
              <a:gdLst/>
              <a:ahLst/>
              <a:cxnLst/>
              <a:rect l="l" t="t" r="r" b="b"/>
              <a:pathLst>
                <a:path w="858381" h="812800">
                  <a:moveTo>
                    <a:pt x="429190" y="0"/>
                  </a:moveTo>
                  <a:cubicBezTo>
                    <a:pt x="192155" y="0"/>
                    <a:pt x="0" y="181951"/>
                    <a:pt x="0" y="406400"/>
                  </a:cubicBezTo>
                  <a:cubicBezTo>
                    <a:pt x="0" y="630849"/>
                    <a:pt x="192155" y="812800"/>
                    <a:pt x="429190" y="812800"/>
                  </a:cubicBezTo>
                  <a:cubicBezTo>
                    <a:pt x="666226" y="812800"/>
                    <a:pt x="858381" y="630849"/>
                    <a:pt x="858381" y="406400"/>
                  </a:cubicBezTo>
                  <a:cubicBezTo>
                    <a:pt x="858381" y="181951"/>
                    <a:pt x="666226" y="0"/>
                    <a:pt x="429190" y="0"/>
                  </a:cubicBezTo>
                  <a:close/>
                </a:path>
              </a:pathLst>
            </a:custGeom>
            <a:solidFill>
              <a:srgbClr val="FEC221"/>
            </a:solidFill>
            <a:ln cap="sq">
              <a:noFill/>
              <a:prstDash val="solid"/>
              <a:miter/>
            </a:ln>
          </p:spPr>
        </p:sp>
        <p:sp>
          <p:nvSpPr>
            <p:cNvPr id="26" name="TextBox 13">
              <a:extLst>
                <a:ext uri="{FF2B5EF4-FFF2-40B4-BE49-F238E27FC236}">
                  <a16:creationId xmlns:a16="http://schemas.microsoft.com/office/drawing/2014/main" id="{2F9301B8-6C2C-DA6E-EA31-64428B3ECFA7}"/>
                </a:ext>
              </a:extLst>
            </p:cNvPr>
            <p:cNvSpPr txBox="1"/>
            <p:nvPr/>
          </p:nvSpPr>
          <p:spPr>
            <a:xfrm>
              <a:off x="80472" y="43808"/>
              <a:ext cx="697435" cy="688975"/>
            </a:xfrm>
            <a:prstGeom prst="rect">
              <a:avLst/>
            </a:prstGeom>
          </p:spPr>
          <p:txBody>
            <a:bodyPr lIns="50800" tIns="50800" rIns="50800" bIns="50800" rtlCol="0" anchor="ctr"/>
            <a:lstStyle/>
            <a:p>
              <a:pPr algn="ctr">
                <a:lnSpc>
                  <a:spcPts val="2659"/>
                </a:lnSpc>
              </a:pPr>
              <a:r>
                <a:rPr lang="en-US" sz="1899" dirty="0">
                  <a:solidFill>
                    <a:srgbClr val="FFFFFF"/>
                  </a:solidFill>
                  <a:latin typeface="Garet Bold"/>
                </a:rPr>
                <a:t>04</a:t>
              </a:r>
            </a:p>
          </p:txBody>
        </p:sp>
      </p:grpSp>
      <p:sp>
        <p:nvSpPr>
          <p:cNvPr id="27" name="TextBox 17">
            <a:extLst>
              <a:ext uri="{FF2B5EF4-FFF2-40B4-BE49-F238E27FC236}">
                <a16:creationId xmlns:a16="http://schemas.microsoft.com/office/drawing/2014/main" id="{65FF01DA-72A7-0475-109B-2F93F4D007FA}"/>
              </a:ext>
            </a:extLst>
          </p:cNvPr>
          <p:cNvSpPr txBox="1"/>
          <p:nvPr/>
        </p:nvSpPr>
        <p:spPr>
          <a:xfrm>
            <a:off x="2140587" y="5782544"/>
            <a:ext cx="15385413" cy="2109104"/>
          </a:xfrm>
          <a:prstGeom prst="rect">
            <a:avLst/>
          </a:prstGeom>
        </p:spPr>
        <p:txBody>
          <a:bodyPr lIns="0" tIns="0" rIns="0" bIns="0" rtlCol="0" anchor="t">
            <a:spAutoFit/>
          </a:bodyPr>
          <a:lstStyle/>
          <a:p>
            <a:pPr marL="582928" lvl="1" indent="-291464" algn="just">
              <a:lnSpc>
                <a:spcPts val="4184"/>
              </a:lnSpc>
              <a:buFont typeface="Arial"/>
              <a:buChar char="•"/>
            </a:pPr>
            <a:r>
              <a:rPr lang="en-US" sz="2699" dirty="0">
                <a:solidFill>
                  <a:srgbClr val="000000"/>
                </a:solidFill>
                <a:latin typeface="Open Sans"/>
              </a:rPr>
              <a:t>Walmart's Debt-to-Equity Ratio of 0.73 indicates a balanced approach to financing. For every dollar of equity, Walmart has $0.73 of debt, demonstrating a conservative financial stance. This lower ratio suggests that Walmart manages its capital structure prudently, maintaining a healthy balance between debt and equity while minimizing financial risk.</a:t>
            </a:r>
          </a:p>
        </p:txBody>
      </p:sp>
      <p:sp>
        <p:nvSpPr>
          <p:cNvPr id="28" name="TextBox 18">
            <a:extLst>
              <a:ext uri="{FF2B5EF4-FFF2-40B4-BE49-F238E27FC236}">
                <a16:creationId xmlns:a16="http://schemas.microsoft.com/office/drawing/2014/main" id="{6234D61A-7134-1D87-6A94-968FF3803D54}"/>
              </a:ext>
            </a:extLst>
          </p:cNvPr>
          <p:cNvSpPr txBox="1"/>
          <p:nvPr/>
        </p:nvSpPr>
        <p:spPr>
          <a:xfrm>
            <a:off x="2073912" y="4914900"/>
            <a:ext cx="6360474" cy="592470"/>
          </a:xfrm>
          <a:prstGeom prst="rect">
            <a:avLst/>
          </a:prstGeom>
        </p:spPr>
        <p:txBody>
          <a:bodyPr wrap="square" lIns="0" tIns="0" rIns="0" bIns="0" rtlCol="0" anchor="t">
            <a:spAutoFit/>
          </a:bodyPr>
          <a:lstStyle/>
          <a:p>
            <a:pPr>
              <a:lnSpc>
                <a:spcPts val="4759"/>
              </a:lnSpc>
            </a:pPr>
            <a:r>
              <a:rPr lang="en-US" sz="3399" dirty="0">
                <a:solidFill>
                  <a:srgbClr val="0071CE"/>
                </a:solidFill>
                <a:latin typeface="Garet Bold"/>
              </a:rPr>
              <a:t>Debt to Equity Ratio:</a:t>
            </a:r>
          </a:p>
        </p:txBody>
      </p:sp>
    </p:spTree>
    <p:extLst>
      <p:ext uri="{BB962C8B-B14F-4D97-AF65-F5344CB8AC3E}">
        <p14:creationId xmlns:p14="http://schemas.microsoft.com/office/powerpoint/2010/main" val="1167396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1C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FFFFFF"/>
            </a:solidFill>
          </p:spPr>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859729" y="8293335"/>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8ECEC"/>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759084" y="188349"/>
            <a:ext cx="10769833" cy="1052196"/>
          </a:xfrm>
          <a:prstGeom prst="rect">
            <a:avLst/>
          </a:prstGeom>
        </p:spPr>
        <p:txBody>
          <a:bodyPr lIns="0" tIns="0" rIns="0" bIns="0" rtlCol="0" anchor="t">
            <a:spAutoFit/>
          </a:bodyPr>
          <a:lstStyle/>
          <a:p>
            <a:pPr algn="ctr">
              <a:lnSpc>
                <a:spcPts val="8679"/>
              </a:lnSpc>
            </a:pPr>
            <a:r>
              <a:rPr lang="en-US" sz="6199" spc="123">
                <a:solidFill>
                  <a:srgbClr val="FEC221"/>
                </a:solidFill>
                <a:latin typeface="Garet Bold"/>
              </a:rPr>
              <a:t>CAPM ANALYSIS</a:t>
            </a:r>
          </a:p>
        </p:txBody>
      </p:sp>
      <p:sp>
        <p:nvSpPr>
          <p:cNvPr id="9" name="TextBox 9"/>
          <p:cNvSpPr txBox="1"/>
          <p:nvPr/>
        </p:nvSpPr>
        <p:spPr>
          <a:xfrm>
            <a:off x="1451294" y="1986876"/>
            <a:ext cx="15385413" cy="6663056"/>
          </a:xfrm>
          <a:prstGeom prst="rect">
            <a:avLst/>
          </a:prstGeom>
        </p:spPr>
        <p:txBody>
          <a:bodyPr lIns="0" tIns="0" rIns="0" bIns="0" rtlCol="0" anchor="t">
            <a:spAutoFit/>
          </a:bodyPr>
          <a:lstStyle/>
          <a:p>
            <a:pPr algn="just">
              <a:lnSpc>
                <a:spcPts val="4804"/>
              </a:lnSpc>
            </a:pPr>
            <a:r>
              <a:rPr lang="en-US" sz="3099">
                <a:solidFill>
                  <a:srgbClr val="FFFFFF"/>
                </a:solidFill>
                <a:latin typeface="Open Sans Bold"/>
              </a:rPr>
              <a:t>CAPM</a:t>
            </a:r>
          </a:p>
          <a:p>
            <a:pPr marL="669286" lvl="1" indent="-334643" algn="just">
              <a:lnSpc>
                <a:spcPts val="4804"/>
              </a:lnSpc>
              <a:buFont typeface="Arial"/>
              <a:buChar char="•"/>
            </a:pPr>
            <a:r>
              <a:rPr lang="en-US" sz="3099">
                <a:solidFill>
                  <a:srgbClr val="FEC221"/>
                </a:solidFill>
                <a:latin typeface="Open Sans"/>
              </a:rPr>
              <a:t>The Capital Asset Pricing Model is a financial model that calculates the expected return on an investment based on its risk.</a:t>
            </a:r>
          </a:p>
          <a:p>
            <a:pPr algn="just">
              <a:lnSpc>
                <a:spcPts val="4804"/>
              </a:lnSpc>
            </a:pPr>
            <a:r>
              <a:rPr lang="en-US" sz="3099">
                <a:solidFill>
                  <a:srgbClr val="FFFFFF"/>
                </a:solidFill>
                <a:latin typeface="Open Sans Bold"/>
              </a:rPr>
              <a:t>Beta: 0.5287</a:t>
            </a:r>
          </a:p>
          <a:p>
            <a:pPr marL="669286" lvl="1" indent="-334643" algn="just">
              <a:lnSpc>
                <a:spcPts val="4804"/>
              </a:lnSpc>
              <a:buFont typeface="Arial"/>
              <a:buChar char="•"/>
            </a:pPr>
            <a:r>
              <a:rPr lang="en-US" sz="3099">
                <a:solidFill>
                  <a:srgbClr val="FEC221"/>
                </a:solidFill>
                <a:latin typeface="Open Sans"/>
              </a:rPr>
              <a:t>A beta value of 0.5287 indicates that the stock is less volatile than the market, reflecting lower systematic risk compared to the market.</a:t>
            </a:r>
          </a:p>
          <a:p>
            <a:pPr algn="just">
              <a:lnSpc>
                <a:spcPts val="4804"/>
              </a:lnSpc>
            </a:pPr>
            <a:r>
              <a:rPr lang="en-US" sz="3099">
                <a:solidFill>
                  <a:srgbClr val="FFFFFF"/>
                </a:solidFill>
                <a:latin typeface="Open Sans Bold"/>
              </a:rPr>
              <a:t>Expected Return for WMT: 8.89%</a:t>
            </a:r>
          </a:p>
          <a:p>
            <a:pPr marL="669286" lvl="1" indent="-334643" algn="just">
              <a:lnSpc>
                <a:spcPts val="4804"/>
              </a:lnSpc>
              <a:buFont typeface="Arial"/>
              <a:buChar char="•"/>
            </a:pPr>
            <a:r>
              <a:rPr lang="en-US" sz="3099">
                <a:solidFill>
                  <a:srgbClr val="FEC221"/>
                </a:solidFill>
                <a:latin typeface="Open Sans"/>
              </a:rPr>
              <a:t>Walmart's expected return of 8.89% is calculated using CAPM, considering the risk-free rate, market return, and Beta value. </a:t>
            </a:r>
          </a:p>
          <a:p>
            <a:pPr marL="669286" lvl="1" indent="-334643" algn="just">
              <a:lnSpc>
                <a:spcPts val="4804"/>
              </a:lnSpc>
              <a:buFont typeface="Arial"/>
              <a:buChar char="•"/>
            </a:pPr>
            <a:r>
              <a:rPr lang="en-US" sz="3099">
                <a:solidFill>
                  <a:srgbClr val="FEC221"/>
                </a:solidFill>
                <a:latin typeface="Open Sans"/>
              </a:rPr>
              <a:t>This expected return represents the return required by shareholders adjusted for the company's risk profile.</a:t>
            </a:r>
          </a:p>
        </p:txBody>
      </p:sp>
      <p:sp>
        <p:nvSpPr>
          <p:cNvPr id="10" name="Freeform 10"/>
          <p:cNvSpPr/>
          <p:nvPr/>
        </p:nvSpPr>
        <p:spPr>
          <a:xfrm>
            <a:off x="14330561" y="237162"/>
            <a:ext cx="3737358" cy="1306032"/>
          </a:xfrm>
          <a:custGeom>
            <a:avLst/>
            <a:gdLst/>
            <a:ahLst/>
            <a:cxnLst/>
            <a:rect l="l" t="t" r="r" b="b"/>
            <a:pathLst>
              <a:path w="3737358" h="1306032">
                <a:moveTo>
                  <a:pt x="0" y="0"/>
                </a:moveTo>
                <a:lnTo>
                  <a:pt x="3737357" y="0"/>
                </a:lnTo>
                <a:lnTo>
                  <a:pt x="3737357" y="1306032"/>
                </a:lnTo>
                <a:lnTo>
                  <a:pt x="0" y="1306032"/>
                </a:lnTo>
                <a:lnTo>
                  <a:pt x="0" y="0"/>
                </a:lnTo>
                <a:close/>
              </a:path>
            </a:pathLst>
          </a:custGeom>
          <a:blipFill>
            <a:blip r:embed="rId2"/>
            <a:stretch>
              <a:fillRect t="-16744" b="-16744"/>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527</TotalTime>
  <Words>1323</Words>
  <Application>Microsoft Office PowerPoint</Application>
  <PresentationFormat>Custom</PresentationFormat>
  <Paragraphs>122</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Open Sans Bold</vt:lpstr>
      <vt:lpstr>Montserrat Semi-Bold</vt:lpstr>
      <vt:lpstr>Open Sans</vt:lpstr>
      <vt:lpstr>Garet Bold</vt:lpstr>
      <vt:lpstr>Garet</vt:lpstr>
      <vt:lpstr>Calibri</vt:lpstr>
      <vt:lpstr>Arial</vt:lpstr>
      <vt:lpstr>Open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Blue Simple Modern Business Proposal Pitch Deck Presentation Design</dc:title>
  <cp:lastModifiedBy>tirth shah</cp:lastModifiedBy>
  <cp:revision>9</cp:revision>
  <dcterms:created xsi:type="dcterms:W3CDTF">2006-08-16T00:00:00Z</dcterms:created>
  <dcterms:modified xsi:type="dcterms:W3CDTF">2024-04-16T12:54:49Z</dcterms:modified>
  <dc:identifier>DAGCVk9qiiM</dc:identifier>
</cp:coreProperties>
</file>